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sldIdLst>
    <p:sldId id="285" r:id="rId2"/>
    <p:sldId id="273" r:id="rId3"/>
    <p:sldId id="290" r:id="rId4"/>
    <p:sldId id="287" r:id="rId5"/>
    <p:sldId id="288" r:id="rId6"/>
    <p:sldId id="293" r:id="rId7"/>
    <p:sldId id="276" r:id="rId8"/>
    <p:sldId id="277" r:id="rId9"/>
    <p:sldId id="278" r:id="rId10"/>
    <p:sldId id="279" r:id="rId11"/>
    <p:sldId id="294" r:id="rId12"/>
    <p:sldId id="280" r:id="rId13"/>
    <p:sldId id="281" r:id="rId14"/>
    <p:sldId id="292" r:id="rId15"/>
    <p:sldId id="291" r:id="rId16"/>
    <p:sldId id="282" r:id="rId17"/>
    <p:sldId id="28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ітаренко Яна Ігорівна" initials="ТЯІ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82E1"/>
    <a:srgbClr val="70C5ED"/>
    <a:srgbClr val="1033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566460-35E8-A894-1B44-FDA13BD14AA0}" v="54" dt="2022-07-13T09:35:12.3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181"/>
    <p:restoredTop sz="94595"/>
  </p:normalViewPr>
  <p:slideViewPr>
    <p:cSldViewPr snapToGrid="0" snapToObjects="1">
      <p:cViewPr varScale="1">
        <p:scale>
          <a:sx n="69" d="100"/>
          <a:sy n="69" d="100"/>
        </p:scale>
        <p:origin x="6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Гость" userId="S::urn:spo:anon#b5c59729082eca2e0424af21022c533e2c299104b073152c5eee10f3b09b416b::" providerId="AD" clId="Web-{87566460-35E8-A894-1B44-FDA13BD14AA0}"/>
    <pc:docChg chg="modSld">
      <pc:chgData name="Гость" userId="S::urn:spo:anon#b5c59729082eca2e0424af21022c533e2c299104b073152c5eee10f3b09b416b::" providerId="AD" clId="Web-{87566460-35E8-A894-1B44-FDA13BD14AA0}" dt="2022-07-13T09:35:12.371" v="42" actId="1076"/>
      <pc:docMkLst>
        <pc:docMk/>
      </pc:docMkLst>
      <pc:sldChg chg="modSp">
        <pc:chgData name="Гость" userId="S::urn:spo:anon#b5c59729082eca2e0424af21022c533e2c299104b073152c5eee10f3b09b416b::" providerId="AD" clId="Web-{87566460-35E8-A894-1B44-FDA13BD14AA0}" dt="2022-07-13T08:42:19.118" v="1" actId="20577"/>
        <pc:sldMkLst>
          <pc:docMk/>
          <pc:sldMk cId="3122937398" sldId="278"/>
        </pc:sldMkLst>
        <pc:spChg chg="mod">
          <ac:chgData name="Гость" userId="S::urn:spo:anon#b5c59729082eca2e0424af21022c533e2c299104b073152c5eee10f3b09b416b::" providerId="AD" clId="Web-{87566460-35E8-A894-1B44-FDA13BD14AA0}" dt="2022-07-13T08:42:19.118" v="1" actId="20577"/>
          <ac:spMkLst>
            <pc:docMk/>
            <pc:sldMk cId="3122937398" sldId="278"/>
            <ac:spMk id="11" creationId="{4A16AF4B-8CC5-5548-9DCD-C79C31F4BF31}"/>
          </ac:spMkLst>
        </pc:spChg>
      </pc:sldChg>
      <pc:sldChg chg="modSp">
        <pc:chgData name="Гость" userId="S::urn:spo:anon#b5c59729082eca2e0424af21022c533e2c299104b073152c5eee10f3b09b416b::" providerId="AD" clId="Web-{87566460-35E8-A894-1B44-FDA13BD14AA0}" dt="2022-07-13T09:34:48.324" v="39"/>
        <pc:sldMkLst>
          <pc:docMk/>
          <pc:sldMk cId="1825722118" sldId="279"/>
        </pc:sldMkLst>
        <pc:spChg chg="ord">
          <ac:chgData name="Гость" userId="S::urn:spo:anon#b5c59729082eca2e0424af21022c533e2c299104b073152c5eee10f3b09b416b::" providerId="AD" clId="Web-{87566460-35E8-A894-1B44-FDA13BD14AA0}" dt="2022-07-13T09:34:48.324" v="39"/>
          <ac:spMkLst>
            <pc:docMk/>
            <pc:sldMk cId="1825722118" sldId="279"/>
            <ac:spMk id="19" creationId="{622AE4E7-B9C8-F546-940B-1979DBD33646}"/>
          </ac:spMkLst>
        </pc:spChg>
        <pc:spChg chg="ord">
          <ac:chgData name="Гость" userId="S::urn:spo:anon#b5c59729082eca2e0424af21022c533e2c299104b073152c5eee10f3b09b416b::" providerId="AD" clId="Web-{87566460-35E8-A894-1B44-FDA13BD14AA0}" dt="2022-07-13T09:34:37.214" v="38"/>
          <ac:spMkLst>
            <pc:docMk/>
            <pc:sldMk cId="1825722118" sldId="279"/>
            <ac:spMk id="20" creationId="{8C0A0C85-F96C-5243-94B8-BEADBB0CB970}"/>
          </ac:spMkLst>
        </pc:spChg>
        <pc:picChg chg="ord">
          <ac:chgData name="Гость" userId="S::urn:spo:anon#b5c59729082eca2e0424af21022c533e2c299104b073152c5eee10f3b09b416b::" providerId="AD" clId="Web-{87566460-35E8-A894-1B44-FDA13BD14AA0}" dt="2022-07-13T09:33:53.619" v="35"/>
          <ac:picMkLst>
            <pc:docMk/>
            <pc:sldMk cId="1825722118" sldId="279"/>
            <ac:picMk id="5" creationId="{581DBBC1-7014-214E-8A68-D107DB83268E}"/>
          </ac:picMkLst>
        </pc:picChg>
      </pc:sldChg>
      <pc:sldChg chg="modSp">
        <pc:chgData name="Гость" userId="S::urn:spo:anon#b5c59729082eca2e0424af21022c533e2c299104b073152c5eee10f3b09b416b::" providerId="AD" clId="Web-{87566460-35E8-A894-1B44-FDA13BD14AA0}" dt="2022-07-13T09:33:23.244" v="34"/>
        <pc:sldMkLst>
          <pc:docMk/>
          <pc:sldMk cId="2763051250" sldId="282"/>
        </pc:sldMkLst>
        <pc:picChg chg="mod">
          <ac:chgData name="Гость" userId="S::urn:spo:anon#b5c59729082eca2e0424af21022c533e2c299104b073152c5eee10f3b09b416b::" providerId="AD" clId="Web-{87566460-35E8-A894-1B44-FDA13BD14AA0}" dt="2022-07-13T09:33:23.244" v="34"/>
          <ac:picMkLst>
            <pc:docMk/>
            <pc:sldMk cId="2763051250" sldId="282"/>
            <ac:picMk id="4" creationId="{AA62633D-05C5-1F9A-9006-A5B0A50AF7FB}"/>
          </ac:picMkLst>
        </pc:picChg>
      </pc:sldChg>
      <pc:sldChg chg="modSp">
        <pc:chgData name="Гость" userId="S::urn:spo:anon#b5c59729082eca2e0424af21022c533e2c299104b073152c5eee10f3b09b416b::" providerId="AD" clId="Web-{87566460-35E8-A894-1B44-FDA13BD14AA0}" dt="2022-07-13T09:34:12.214" v="37" actId="1076"/>
        <pc:sldMkLst>
          <pc:docMk/>
          <pc:sldMk cId="1838509387" sldId="290"/>
        </pc:sldMkLst>
        <pc:picChg chg="mod">
          <ac:chgData name="Гость" userId="S::urn:spo:anon#b5c59729082eca2e0424af21022c533e2c299104b073152c5eee10f3b09b416b::" providerId="AD" clId="Web-{87566460-35E8-A894-1B44-FDA13BD14AA0}" dt="2022-07-13T09:34:12.214" v="37" actId="1076"/>
          <ac:picMkLst>
            <pc:docMk/>
            <pc:sldMk cId="1838509387" sldId="290"/>
            <ac:picMk id="11" creationId="{29BE5901-A1E2-7C40-AC79-E8DBA6B44B14}"/>
          </ac:picMkLst>
        </pc:picChg>
      </pc:sldChg>
      <pc:sldChg chg="addSp modSp">
        <pc:chgData name="Гость" userId="S::urn:spo:anon#b5c59729082eca2e0424af21022c533e2c299104b073152c5eee10f3b09b416b::" providerId="AD" clId="Web-{87566460-35E8-A894-1B44-FDA13BD14AA0}" dt="2022-07-13T09:35:12.371" v="42" actId="1076"/>
        <pc:sldMkLst>
          <pc:docMk/>
          <pc:sldMk cId="3228904309" sldId="294"/>
        </pc:sldMkLst>
        <pc:spChg chg="ord">
          <ac:chgData name="Гость" userId="S::urn:spo:anon#b5c59729082eca2e0424af21022c533e2c299104b073152c5eee10f3b09b416b::" providerId="AD" clId="Web-{87566460-35E8-A894-1B44-FDA13BD14AA0}" dt="2022-07-13T09:35:08.215" v="41"/>
          <ac:spMkLst>
            <pc:docMk/>
            <pc:sldMk cId="3228904309" sldId="294"/>
            <ac:spMk id="19" creationId="{622AE4E7-B9C8-F546-940B-1979DBD33646}"/>
          </ac:spMkLst>
        </pc:spChg>
        <pc:spChg chg="ord">
          <ac:chgData name="Гость" userId="S::urn:spo:anon#b5c59729082eca2e0424af21022c533e2c299104b073152c5eee10f3b09b416b::" providerId="AD" clId="Web-{87566460-35E8-A894-1B44-FDA13BD14AA0}" dt="2022-07-13T09:35:04.277" v="40"/>
          <ac:spMkLst>
            <pc:docMk/>
            <pc:sldMk cId="3228904309" sldId="294"/>
            <ac:spMk id="20" creationId="{8C0A0C85-F96C-5243-94B8-BEADBB0CB970}"/>
          </ac:spMkLst>
        </pc:spChg>
        <pc:spChg chg="mod">
          <ac:chgData name="Гость" userId="S::urn:spo:anon#b5c59729082eca2e0424af21022c533e2c299104b073152c5eee10f3b09b416b::" providerId="AD" clId="Web-{87566460-35E8-A894-1B44-FDA13BD14AA0}" dt="2022-07-13T08:43:26.511" v="9" actId="20577"/>
          <ac:spMkLst>
            <pc:docMk/>
            <pc:sldMk cId="3228904309" sldId="294"/>
            <ac:spMk id="23" creationId="{4FF825F4-8970-1506-6816-404105443B75}"/>
          </ac:spMkLst>
        </pc:spChg>
        <pc:picChg chg="add mod modCrop">
          <ac:chgData name="Гость" userId="S::urn:spo:anon#b5c59729082eca2e0424af21022c533e2c299104b073152c5eee10f3b09b416b::" providerId="AD" clId="Web-{87566460-35E8-A894-1B44-FDA13BD14AA0}" dt="2022-07-13T09:33:02.259" v="32" actId="1076"/>
          <ac:picMkLst>
            <pc:docMk/>
            <pc:sldMk cId="3228904309" sldId="294"/>
            <ac:picMk id="2" creationId="{E67AFC34-A762-B0B9-69D6-9B4549C0A66E}"/>
          </ac:picMkLst>
        </pc:picChg>
        <pc:picChg chg="mod">
          <ac:chgData name="Гость" userId="S::urn:spo:anon#b5c59729082eca2e0424af21022c533e2c299104b073152c5eee10f3b09b416b::" providerId="AD" clId="Web-{87566460-35E8-A894-1B44-FDA13BD14AA0}" dt="2022-07-13T09:35:12.371" v="42" actId="1076"/>
          <ac:picMkLst>
            <pc:docMk/>
            <pc:sldMk cId="3228904309" sldId="294"/>
            <ac:picMk id="8" creationId="{3D8BC0BB-5E9B-2468-5E57-6550AE0D902C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65BF20-A4B1-6948-B575-A8820E3A3A22}" type="doc">
      <dgm:prSet loTypeId="urn:microsoft.com/office/officeart/2008/layout/CircularPictureCallou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96D78F-A107-344C-98EA-A054DADCA7E6}">
      <dgm:prSet custT="1"/>
      <dgm:spPr/>
      <dgm:t>
        <a:bodyPr/>
        <a:lstStyle/>
        <a:p>
          <a:r>
            <a:rPr lang="ru-RU" sz="4800" dirty="0"/>
            <a:t>Фокус </a:t>
          </a:r>
          <a:r>
            <a:rPr lang="ru-RU" sz="4800" dirty="0" err="1"/>
            <a:t>програми</a:t>
          </a:r>
          <a:endParaRPr lang="ru-RU" sz="4800" dirty="0"/>
        </a:p>
      </dgm:t>
    </dgm:pt>
    <dgm:pt modelId="{8B0C887A-A846-8440-A3AE-4637BA0BA8DA}" type="parTrans" cxnId="{313BBA71-4EDD-9D4D-A20E-AEB1BCC5D257}">
      <dgm:prSet/>
      <dgm:spPr/>
      <dgm:t>
        <a:bodyPr/>
        <a:lstStyle/>
        <a:p>
          <a:endParaRPr lang="ru-RU"/>
        </a:p>
      </dgm:t>
    </dgm:pt>
    <dgm:pt modelId="{AD551802-69F2-484A-80A0-9C1BB73362CF}" type="sibTrans" cxnId="{313BBA71-4EDD-9D4D-A20E-AEB1BCC5D257}">
      <dgm:prSet/>
      <dgm:spPr>
        <a:solidFill>
          <a:srgbClr val="70C5ED"/>
        </a:solidFill>
      </dgm:spPr>
      <dgm:t>
        <a:bodyPr/>
        <a:lstStyle/>
        <a:p>
          <a:endParaRPr lang="ru-RU"/>
        </a:p>
      </dgm:t>
    </dgm:pt>
    <dgm:pt modelId="{F78EC96A-BDBF-1B47-89CA-2A22761DB526}">
      <dgm:prSet phldrT="[Текст]"/>
      <dgm:spPr/>
      <dgm:t>
        <a:bodyPr/>
        <a:lstStyle/>
        <a:p>
          <a:r>
            <a:rPr lang="ru-RU" dirty="0"/>
            <a:t>оволодіння </a:t>
          </a:r>
          <a:r>
            <a:rPr lang="ru-RU" b="1" dirty="0"/>
            <a:t>методами і  </a:t>
          </a:r>
          <a:r>
            <a:rPr lang="ru-RU" b="1" dirty="0" err="1"/>
            <a:t>технологіями</a:t>
          </a:r>
          <a:r>
            <a:rPr lang="ru-RU" b="1" dirty="0"/>
            <a:t> </a:t>
          </a:r>
          <a:r>
            <a:rPr lang="ru-RU" dirty="0" err="1"/>
            <a:t>комунікацій</a:t>
          </a:r>
          <a:endParaRPr lang="ru-RU" dirty="0"/>
        </a:p>
      </dgm:t>
    </dgm:pt>
    <dgm:pt modelId="{ECB5E384-A4F9-A941-B606-2BD002A9A0BB}" type="parTrans" cxnId="{C236ABBF-6A4F-3046-A5E6-E8AA9FFA0E54}">
      <dgm:prSet/>
      <dgm:spPr/>
      <dgm:t>
        <a:bodyPr/>
        <a:lstStyle/>
        <a:p>
          <a:endParaRPr lang="ru-RU"/>
        </a:p>
      </dgm:t>
    </dgm:pt>
    <dgm:pt modelId="{BA0E2D1E-1DAD-6745-AFCE-12CD15B1F538}" type="sibTrans" cxnId="{C236ABBF-6A4F-3046-A5E6-E8AA9FFA0E54}">
      <dgm:prSet/>
      <dgm:spPr>
        <a:solidFill>
          <a:srgbClr val="2B82E1"/>
        </a:solidFill>
      </dgm:spPr>
      <dgm:t>
        <a:bodyPr/>
        <a:lstStyle/>
        <a:p>
          <a:endParaRPr lang="ru-RU"/>
        </a:p>
      </dgm:t>
    </dgm:pt>
    <dgm:pt modelId="{73C3F6CA-A229-8D40-9F18-21B8C39DA2A8}">
      <dgm:prSet phldrT="[Текст]"/>
      <dgm:spPr/>
      <dgm:t>
        <a:bodyPr/>
        <a:lstStyle/>
        <a:p>
          <a:r>
            <a:rPr lang="ru-RU" dirty="0" err="1"/>
            <a:t>уміння</a:t>
          </a:r>
          <a:r>
            <a:rPr lang="ru-RU" dirty="0"/>
            <a:t> </a:t>
          </a:r>
          <a:r>
            <a:rPr lang="ru-RU" dirty="0" err="1"/>
            <a:t>формувати</a:t>
          </a:r>
          <a:r>
            <a:rPr lang="ru-RU" dirty="0"/>
            <a:t> </a:t>
          </a:r>
          <a:r>
            <a:rPr lang="ru-RU" b="1" dirty="0" err="1"/>
            <a:t>пабліцитний</a:t>
          </a:r>
          <a:r>
            <a:rPr lang="ru-RU" b="1" dirty="0"/>
            <a:t> та </a:t>
          </a:r>
          <a:r>
            <a:rPr lang="ru-RU" b="1" dirty="0" err="1"/>
            <a:t>репутаційний</a:t>
          </a:r>
          <a:r>
            <a:rPr lang="ru-RU" b="1" dirty="0"/>
            <a:t> </a:t>
          </a:r>
          <a:r>
            <a:rPr lang="ru-RU" b="1" dirty="0" err="1"/>
            <a:t>капітали</a:t>
          </a:r>
          <a:r>
            <a:rPr lang="ru-RU" b="1" dirty="0"/>
            <a:t> </a:t>
          </a:r>
          <a:r>
            <a:rPr lang="ru-RU" dirty="0" err="1"/>
            <a:t>організацій</a:t>
          </a:r>
          <a:r>
            <a:rPr lang="ru-RU" dirty="0"/>
            <a:t> </a:t>
          </a:r>
        </a:p>
      </dgm:t>
    </dgm:pt>
    <dgm:pt modelId="{1EC17FF4-B957-2E48-BD44-4FA8015B6259}" type="parTrans" cxnId="{FAD6B308-CD2A-0C41-A67B-4038CD18B4D7}">
      <dgm:prSet/>
      <dgm:spPr/>
      <dgm:t>
        <a:bodyPr/>
        <a:lstStyle/>
        <a:p>
          <a:endParaRPr lang="ru-RU"/>
        </a:p>
      </dgm:t>
    </dgm:pt>
    <dgm:pt modelId="{783EED93-A8ED-1043-ACB5-FCBE1E410D34}" type="sibTrans" cxnId="{FAD6B308-CD2A-0C41-A67B-4038CD18B4D7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427C2E91-6E6C-CA4A-949D-FDD631C33543}">
      <dgm:prSet phldrT="[Текст]"/>
      <dgm:spPr/>
      <dgm:t>
        <a:bodyPr/>
        <a:lstStyle/>
        <a:p>
          <a:r>
            <a:rPr lang="ru-RU" b="1" dirty="0"/>
            <a:t>висок</a:t>
          </a:r>
          <a:r>
            <a:rPr lang="uk-UA" b="1" dirty="0"/>
            <a:t>і</a:t>
          </a:r>
          <a:r>
            <a:rPr lang="ru-RU" b="1" dirty="0"/>
            <a:t> </a:t>
          </a:r>
          <a:r>
            <a:rPr lang="ru-RU" b="1" dirty="0" err="1"/>
            <a:t>професійнї</a:t>
          </a:r>
          <a:r>
            <a:rPr lang="ru-RU" b="1" dirty="0"/>
            <a:t>  </a:t>
          </a:r>
          <a:r>
            <a:rPr lang="ru-RU" b="1" dirty="0" err="1"/>
            <a:t>стандарти</a:t>
          </a:r>
          <a:r>
            <a:rPr lang="ru-RU" b="1" dirty="0"/>
            <a:t> та </a:t>
          </a:r>
          <a:r>
            <a:rPr lang="ru-RU" b="1" dirty="0" err="1"/>
            <a:t>етика</a:t>
          </a:r>
          <a:r>
            <a:rPr lang="ru-RU" b="1" dirty="0"/>
            <a:t> </a:t>
          </a:r>
          <a:r>
            <a:rPr lang="ru-RU" dirty="0"/>
            <a:t>PR</a:t>
          </a:r>
        </a:p>
      </dgm:t>
    </dgm:pt>
    <dgm:pt modelId="{9F483F29-838F-5F41-906C-A70466A7B701}" type="parTrans" cxnId="{E2C8D988-45DE-2449-A865-061D6842A00A}">
      <dgm:prSet/>
      <dgm:spPr/>
      <dgm:t>
        <a:bodyPr/>
        <a:lstStyle/>
        <a:p>
          <a:endParaRPr lang="ru-RU"/>
        </a:p>
      </dgm:t>
    </dgm:pt>
    <dgm:pt modelId="{B6CCBAB0-EC49-CB4F-9010-5471F0173EED}" type="sibTrans" cxnId="{E2C8D988-45DE-2449-A865-061D6842A00A}">
      <dgm:prSet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B65CE642-755E-1C4C-831C-E99071B3524B}" type="pres">
      <dgm:prSet presAssocID="{8365BF20-A4B1-6948-B575-A8820E3A3A2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uk-UA"/>
        </a:p>
      </dgm:t>
    </dgm:pt>
    <dgm:pt modelId="{765839BF-D935-584B-BD0C-74DDC1A52104}" type="pres">
      <dgm:prSet presAssocID="{8365BF20-A4B1-6948-B575-A8820E3A3A22}" presName="Name1" presStyleCnt="0"/>
      <dgm:spPr/>
    </dgm:pt>
    <dgm:pt modelId="{84029BEC-8121-ED40-99F7-B910CBEA78DD}" type="pres">
      <dgm:prSet presAssocID="{AD551802-69F2-484A-80A0-9C1BB73362CF}" presName="picture_1" presStyleCnt="0"/>
      <dgm:spPr/>
    </dgm:pt>
    <dgm:pt modelId="{399FB219-6AC8-1A4D-BD74-80C10C134A95}" type="pres">
      <dgm:prSet presAssocID="{AD551802-69F2-484A-80A0-9C1BB73362CF}" presName="pictureRepeatNode" presStyleLbl="alignImgPlace1" presStyleIdx="0" presStyleCnt="4"/>
      <dgm:spPr/>
      <dgm:t>
        <a:bodyPr/>
        <a:lstStyle/>
        <a:p>
          <a:endParaRPr lang="uk-UA"/>
        </a:p>
      </dgm:t>
    </dgm:pt>
    <dgm:pt modelId="{F9300116-B0F0-8B48-BD44-5F653F4A375D}" type="pres">
      <dgm:prSet presAssocID="{B396D78F-A107-344C-98EA-A054DADCA7E6}" presName="text_1" presStyleLbl="node1" presStyleIdx="0" presStyleCnt="0" custLinFactNeighborX="-1379" custLinFactNeighborY="-6583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E1889A3-BF59-8941-92FD-2D7A7924DE4D}" type="pres">
      <dgm:prSet presAssocID="{BA0E2D1E-1DAD-6745-AFCE-12CD15B1F538}" presName="picture_2" presStyleCnt="0"/>
      <dgm:spPr/>
    </dgm:pt>
    <dgm:pt modelId="{B31DFE5B-9C55-894A-9CAC-86AEFA39663E}" type="pres">
      <dgm:prSet presAssocID="{BA0E2D1E-1DAD-6745-AFCE-12CD15B1F538}" presName="pictureRepeatNode" presStyleLbl="alignImgPlace1" presStyleIdx="1" presStyleCnt="4" custLinFactNeighborX="-22642" custLinFactNeighborY="1132"/>
      <dgm:spPr/>
      <dgm:t>
        <a:bodyPr/>
        <a:lstStyle/>
        <a:p>
          <a:endParaRPr lang="uk-UA"/>
        </a:p>
      </dgm:t>
    </dgm:pt>
    <dgm:pt modelId="{331D0F69-0F0F-D545-9EE2-3E40E6153CAF}" type="pres">
      <dgm:prSet presAssocID="{F78EC96A-BDBF-1B47-89CA-2A22761DB526}" presName="line_2" presStyleLbl="parChTrans1D1" presStyleIdx="0" presStyleCnt="3"/>
      <dgm:spPr/>
    </dgm:pt>
    <dgm:pt modelId="{DAB42080-AE7A-914E-A27C-FE8C57E21BB1}" type="pres">
      <dgm:prSet presAssocID="{F78EC96A-BDBF-1B47-89CA-2A22761DB526}" presName="textparent_2" presStyleLbl="node1" presStyleIdx="0" presStyleCnt="0"/>
      <dgm:spPr/>
    </dgm:pt>
    <dgm:pt modelId="{3B221FB7-C5C8-4141-8F4A-B3779121FFDA}" type="pres">
      <dgm:prSet presAssocID="{F78EC96A-BDBF-1B47-89CA-2A22761DB526}" presName="text_2" presStyleLbl="revTx" presStyleIdx="0" presStyleCnt="3" custScaleX="13463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6C6671B-6C27-7B44-AC50-0E39C6B505C6}" type="pres">
      <dgm:prSet presAssocID="{783EED93-A8ED-1043-ACB5-FCBE1E410D34}" presName="picture_3" presStyleCnt="0"/>
      <dgm:spPr/>
    </dgm:pt>
    <dgm:pt modelId="{F4D13E88-E4EB-6040-B691-E612677AB0C1}" type="pres">
      <dgm:prSet presAssocID="{783EED93-A8ED-1043-ACB5-FCBE1E410D34}" presName="pictureRepeatNode" presStyleLbl="alignImgPlace1" presStyleIdx="2" presStyleCnt="4" custLinFactNeighborX="-12526" custLinFactNeighborY="1384"/>
      <dgm:spPr/>
      <dgm:t>
        <a:bodyPr/>
        <a:lstStyle/>
        <a:p>
          <a:endParaRPr lang="uk-UA"/>
        </a:p>
      </dgm:t>
    </dgm:pt>
    <dgm:pt modelId="{A42725EE-7A23-F844-A204-A408CC0FAEFD}" type="pres">
      <dgm:prSet presAssocID="{73C3F6CA-A229-8D40-9F18-21B8C39DA2A8}" presName="line_3" presStyleLbl="parChTrans1D1" presStyleIdx="1" presStyleCnt="3" custLinFactNeighborX="2052" custLinFactNeighborY="-99608"/>
      <dgm:spPr/>
    </dgm:pt>
    <dgm:pt modelId="{AE0974A1-D6CE-124C-8610-E9C739512694}" type="pres">
      <dgm:prSet presAssocID="{73C3F6CA-A229-8D40-9F18-21B8C39DA2A8}" presName="textparent_3" presStyleLbl="node1" presStyleIdx="0" presStyleCnt="0"/>
      <dgm:spPr/>
    </dgm:pt>
    <dgm:pt modelId="{0BF4FF2F-2327-DC4F-B4B7-F5938FFBE5D9}" type="pres">
      <dgm:prSet presAssocID="{73C3F6CA-A229-8D40-9F18-21B8C39DA2A8}" presName="text_3" presStyleLbl="revTx" presStyleIdx="1" presStyleCnt="3" custLinFactNeighborX="43584" custLinFactNeighborY="-241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42CE2B-52C5-B644-B7F8-CB48755AD097}" type="pres">
      <dgm:prSet presAssocID="{B6CCBAB0-EC49-CB4F-9010-5471F0173EED}" presName="picture_4" presStyleCnt="0"/>
      <dgm:spPr/>
    </dgm:pt>
    <dgm:pt modelId="{C29B7F67-B989-E445-8058-FB77C731D1ED}" type="pres">
      <dgm:prSet presAssocID="{B6CCBAB0-EC49-CB4F-9010-5471F0173EED}" presName="pictureRepeatNode" presStyleLbl="alignImgPlace1" presStyleIdx="3" presStyleCnt="4" custLinFactNeighborX="-32831" custLinFactNeighborY="4574"/>
      <dgm:spPr/>
      <dgm:t>
        <a:bodyPr/>
        <a:lstStyle/>
        <a:p>
          <a:endParaRPr lang="uk-UA"/>
        </a:p>
      </dgm:t>
    </dgm:pt>
    <dgm:pt modelId="{F74BCCA3-F63D-D140-BE09-419D8F6A0300}" type="pres">
      <dgm:prSet presAssocID="{427C2E91-6E6C-CA4A-949D-FDD631C33543}" presName="line_4" presStyleLbl="parChTrans1D1" presStyleIdx="2" presStyleCnt="3"/>
      <dgm:spPr/>
    </dgm:pt>
    <dgm:pt modelId="{632E7DDC-484A-5B43-A3B9-12FA99B55877}" type="pres">
      <dgm:prSet presAssocID="{427C2E91-6E6C-CA4A-949D-FDD631C33543}" presName="textparent_4" presStyleLbl="node1" presStyleIdx="0" presStyleCnt="0"/>
      <dgm:spPr/>
    </dgm:pt>
    <dgm:pt modelId="{9D956286-2861-814C-8746-48EBD2BF756A}" type="pres">
      <dgm:prSet presAssocID="{427C2E91-6E6C-CA4A-949D-FDD631C33543}" presName="text_4" presStyleLbl="revTx" presStyleIdx="2" presStyleCnt="3" custScaleX="544221" custLinFactNeighborX="-53662" custLinFactNeighborY="-339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39918E4B-3A07-E243-A52F-38B55CE99800}" type="presOf" srcId="{8365BF20-A4B1-6948-B575-A8820E3A3A22}" destId="{B65CE642-755E-1C4C-831C-E99071B3524B}" srcOrd="0" destOrd="0" presId="urn:microsoft.com/office/officeart/2008/layout/CircularPictureCallout"/>
    <dgm:cxn modelId="{FAD6B308-CD2A-0C41-A67B-4038CD18B4D7}" srcId="{8365BF20-A4B1-6948-B575-A8820E3A3A22}" destId="{73C3F6CA-A229-8D40-9F18-21B8C39DA2A8}" srcOrd="2" destOrd="0" parTransId="{1EC17FF4-B957-2E48-BD44-4FA8015B6259}" sibTransId="{783EED93-A8ED-1043-ACB5-FCBE1E410D34}"/>
    <dgm:cxn modelId="{8BFFD4E2-F669-2E49-9D1F-56909336D784}" type="presOf" srcId="{B6CCBAB0-EC49-CB4F-9010-5471F0173EED}" destId="{C29B7F67-B989-E445-8058-FB77C731D1ED}" srcOrd="0" destOrd="0" presId="urn:microsoft.com/office/officeart/2008/layout/CircularPictureCallout"/>
    <dgm:cxn modelId="{313BBA71-4EDD-9D4D-A20E-AEB1BCC5D257}" srcId="{8365BF20-A4B1-6948-B575-A8820E3A3A22}" destId="{B396D78F-A107-344C-98EA-A054DADCA7E6}" srcOrd="0" destOrd="0" parTransId="{8B0C887A-A846-8440-A3AE-4637BA0BA8DA}" sibTransId="{AD551802-69F2-484A-80A0-9C1BB73362CF}"/>
    <dgm:cxn modelId="{C236ABBF-6A4F-3046-A5E6-E8AA9FFA0E54}" srcId="{8365BF20-A4B1-6948-B575-A8820E3A3A22}" destId="{F78EC96A-BDBF-1B47-89CA-2A22761DB526}" srcOrd="1" destOrd="0" parTransId="{ECB5E384-A4F9-A941-B606-2BD002A9A0BB}" sibTransId="{BA0E2D1E-1DAD-6745-AFCE-12CD15B1F538}"/>
    <dgm:cxn modelId="{3D61722D-0ACA-CC4F-9278-7228350199EA}" type="presOf" srcId="{B396D78F-A107-344C-98EA-A054DADCA7E6}" destId="{F9300116-B0F0-8B48-BD44-5F653F4A375D}" srcOrd="0" destOrd="0" presId="urn:microsoft.com/office/officeart/2008/layout/CircularPictureCallout"/>
    <dgm:cxn modelId="{D120DA15-7ECC-044B-8602-D5C24AD6C8AD}" type="presOf" srcId="{AD551802-69F2-484A-80A0-9C1BB73362CF}" destId="{399FB219-6AC8-1A4D-BD74-80C10C134A95}" srcOrd="0" destOrd="0" presId="urn:microsoft.com/office/officeart/2008/layout/CircularPictureCallout"/>
    <dgm:cxn modelId="{12F3B677-A449-6448-921A-F4712F33ACFD}" type="presOf" srcId="{F78EC96A-BDBF-1B47-89CA-2A22761DB526}" destId="{3B221FB7-C5C8-4141-8F4A-B3779121FFDA}" srcOrd="0" destOrd="0" presId="urn:microsoft.com/office/officeart/2008/layout/CircularPictureCallout"/>
    <dgm:cxn modelId="{E2C8D988-45DE-2449-A865-061D6842A00A}" srcId="{8365BF20-A4B1-6948-B575-A8820E3A3A22}" destId="{427C2E91-6E6C-CA4A-949D-FDD631C33543}" srcOrd="3" destOrd="0" parTransId="{9F483F29-838F-5F41-906C-A70466A7B701}" sibTransId="{B6CCBAB0-EC49-CB4F-9010-5471F0173EED}"/>
    <dgm:cxn modelId="{3697D61B-42B8-6541-8394-C2A05CC01E81}" type="presOf" srcId="{BA0E2D1E-1DAD-6745-AFCE-12CD15B1F538}" destId="{B31DFE5B-9C55-894A-9CAC-86AEFA39663E}" srcOrd="0" destOrd="0" presId="urn:microsoft.com/office/officeart/2008/layout/CircularPictureCallout"/>
    <dgm:cxn modelId="{50F30E72-1C6B-0546-BE98-0AFEB1D00016}" type="presOf" srcId="{427C2E91-6E6C-CA4A-949D-FDD631C33543}" destId="{9D956286-2861-814C-8746-48EBD2BF756A}" srcOrd="0" destOrd="0" presId="urn:microsoft.com/office/officeart/2008/layout/CircularPictureCallout"/>
    <dgm:cxn modelId="{42B1E230-C419-B248-87B0-8F25B1AC6090}" type="presOf" srcId="{783EED93-A8ED-1043-ACB5-FCBE1E410D34}" destId="{F4D13E88-E4EB-6040-B691-E612677AB0C1}" srcOrd="0" destOrd="0" presId="urn:microsoft.com/office/officeart/2008/layout/CircularPictureCallout"/>
    <dgm:cxn modelId="{152CE8BD-1D89-F64A-B1A1-CD1FB357E464}" type="presOf" srcId="{73C3F6CA-A229-8D40-9F18-21B8C39DA2A8}" destId="{0BF4FF2F-2327-DC4F-B4B7-F5938FFBE5D9}" srcOrd="0" destOrd="0" presId="urn:microsoft.com/office/officeart/2008/layout/CircularPictureCallout"/>
    <dgm:cxn modelId="{F421E05B-33D4-1144-849B-1FAF13662639}" type="presParOf" srcId="{B65CE642-755E-1C4C-831C-E99071B3524B}" destId="{765839BF-D935-584B-BD0C-74DDC1A52104}" srcOrd="0" destOrd="0" presId="urn:microsoft.com/office/officeart/2008/layout/CircularPictureCallout"/>
    <dgm:cxn modelId="{DED0263F-34FA-694F-B247-40A9F940D4E3}" type="presParOf" srcId="{765839BF-D935-584B-BD0C-74DDC1A52104}" destId="{84029BEC-8121-ED40-99F7-B910CBEA78DD}" srcOrd="0" destOrd="0" presId="urn:microsoft.com/office/officeart/2008/layout/CircularPictureCallout"/>
    <dgm:cxn modelId="{B19D74D6-48A8-D94E-B113-241292FDCCE3}" type="presParOf" srcId="{84029BEC-8121-ED40-99F7-B910CBEA78DD}" destId="{399FB219-6AC8-1A4D-BD74-80C10C134A95}" srcOrd="0" destOrd="0" presId="urn:microsoft.com/office/officeart/2008/layout/CircularPictureCallout"/>
    <dgm:cxn modelId="{D7DB9014-09AF-4740-BB19-6A0B31B5DD51}" type="presParOf" srcId="{765839BF-D935-584B-BD0C-74DDC1A52104}" destId="{F9300116-B0F0-8B48-BD44-5F653F4A375D}" srcOrd="1" destOrd="0" presId="urn:microsoft.com/office/officeart/2008/layout/CircularPictureCallout"/>
    <dgm:cxn modelId="{D41290A8-3466-A34A-BC11-EC19C4349302}" type="presParOf" srcId="{765839BF-D935-584B-BD0C-74DDC1A52104}" destId="{3E1889A3-BF59-8941-92FD-2D7A7924DE4D}" srcOrd="2" destOrd="0" presId="urn:microsoft.com/office/officeart/2008/layout/CircularPictureCallout"/>
    <dgm:cxn modelId="{8A967EDA-CA15-484A-A93A-D33604F39E70}" type="presParOf" srcId="{3E1889A3-BF59-8941-92FD-2D7A7924DE4D}" destId="{B31DFE5B-9C55-894A-9CAC-86AEFA39663E}" srcOrd="0" destOrd="0" presId="urn:microsoft.com/office/officeart/2008/layout/CircularPictureCallout"/>
    <dgm:cxn modelId="{4261FCE9-AF01-6546-A00B-469B0F823A24}" type="presParOf" srcId="{765839BF-D935-584B-BD0C-74DDC1A52104}" destId="{331D0F69-0F0F-D545-9EE2-3E40E6153CAF}" srcOrd="3" destOrd="0" presId="urn:microsoft.com/office/officeart/2008/layout/CircularPictureCallout"/>
    <dgm:cxn modelId="{90E98A50-018A-084B-979E-D223225A2280}" type="presParOf" srcId="{765839BF-D935-584B-BD0C-74DDC1A52104}" destId="{DAB42080-AE7A-914E-A27C-FE8C57E21BB1}" srcOrd="4" destOrd="0" presId="urn:microsoft.com/office/officeart/2008/layout/CircularPictureCallout"/>
    <dgm:cxn modelId="{E9340D8A-73C3-C14A-A836-642ECAC27C97}" type="presParOf" srcId="{DAB42080-AE7A-914E-A27C-FE8C57E21BB1}" destId="{3B221FB7-C5C8-4141-8F4A-B3779121FFDA}" srcOrd="0" destOrd="0" presId="urn:microsoft.com/office/officeart/2008/layout/CircularPictureCallout"/>
    <dgm:cxn modelId="{C35221AA-7024-0A4E-A7FE-CBB6F50E6903}" type="presParOf" srcId="{765839BF-D935-584B-BD0C-74DDC1A52104}" destId="{B6C6671B-6C27-7B44-AC50-0E39C6B505C6}" srcOrd="5" destOrd="0" presId="urn:microsoft.com/office/officeart/2008/layout/CircularPictureCallout"/>
    <dgm:cxn modelId="{2DF67C4D-59AF-1947-B25F-21A1A820D1AF}" type="presParOf" srcId="{B6C6671B-6C27-7B44-AC50-0E39C6B505C6}" destId="{F4D13E88-E4EB-6040-B691-E612677AB0C1}" srcOrd="0" destOrd="0" presId="urn:microsoft.com/office/officeart/2008/layout/CircularPictureCallout"/>
    <dgm:cxn modelId="{1439A047-8158-9344-A275-6C1D973D6D80}" type="presParOf" srcId="{765839BF-D935-584B-BD0C-74DDC1A52104}" destId="{A42725EE-7A23-F844-A204-A408CC0FAEFD}" srcOrd="6" destOrd="0" presId="urn:microsoft.com/office/officeart/2008/layout/CircularPictureCallout"/>
    <dgm:cxn modelId="{6F0AED7E-4339-904C-BBDD-8E46B4A0BD4D}" type="presParOf" srcId="{765839BF-D935-584B-BD0C-74DDC1A52104}" destId="{AE0974A1-D6CE-124C-8610-E9C739512694}" srcOrd="7" destOrd="0" presId="urn:microsoft.com/office/officeart/2008/layout/CircularPictureCallout"/>
    <dgm:cxn modelId="{1F42354D-6E26-1543-86CF-97731E478857}" type="presParOf" srcId="{AE0974A1-D6CE-124C-8610-E9C739512694}" destId="{0BF4FF2F-2327-DC4F-B4B7-F5938FFBE5D9}" srcOrd="0" destOrd="0" presId="urn:microsoft.com/office/officeart/2008/layout/CircularPictureCallout"/>
    <dgm:cxn modelId="{C1DA2CD9-B46B-924A-8CD1-8D90081A8C1A}" type="presParOf" srcId="{765839BF-D935-584B-BD0C-74DDC1A52104}" destId="{6E42CE2B-52C5-B644-B7F8-CB48755AD097}" srcOrd="8" destOrd="0" presId="urn:microsoft.com/office/officeart/2008/layout/CircularPictureCallout"/>
    <dgm:cxn modelId="{2DD1A43A-464D-8D4A-AE66-A55A46E6A693}" type="presParOf" srcId="{6E42CE2B-52C5-B644-B7F8-CB48755AD097}" destId="{C29B7F67-B989-E445-8058-FB77C731D1ED}" srcOrd="0" destOrd="0" presId="urn:microsoft.com/office/officeart/2008/layout/CircularPictureCallout"/>
    <dgm:cxn modelId="{DC2DE9B8-2CF1-8747-B356-05616B0A3AD7}" type="presParOf" srcId="{765839BF-D935-584B-BD0C-74DDC1A52104}" destId="{F74BCCA3-F63D-D140-BE09-419D8F6A0300}" srcOrd="9" destOrd="0" presId="urn:microsoft.com/office/officeart/2008/layout/CircularPictureCallout"/>
    <dgm:cxn modelId="{88D9DDD8-C8EF-B14F-A973-4A590BB5A3B9}" type="presParOf" srcId="{765839BF-D935-584B-BD0C-74DDC1A52104}" destId="{632E7DDC-484A-5B43-A3B9-12FA99B55877}" srcOrd="10" destOrd="0" presId="urn:microsoft.com/office/officeart/2008/layout/CircularPictureCallout"/>
    <dgm:cxn modelId="{27A0C527-1513-1B4D-9231-7A777E02C194}" type="presParOf" srcId="{632E7DDC-484A-5B43-A3B9-12FA99B55877}" destId="{9D956286-2861-814C-8746-48EBD2BF756A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E4BAF-532C-E441-9296-6A3E6FE68DBF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361F10-9FEE-EF47-BCCD-5212F807022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83252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361F10-9FEE-EF47-BCCD-5212F807022D}" type="slidenum">
              <a:rPr lang="x-none" smtClean="0"/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85712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82618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1027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82401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13519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19033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40694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623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73644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21489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19464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43712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37EC1-38BD-B343-89AF-C2540B82A754}" type="datetimeFigureOut">
              <a:rPr lang="x-none" smtClean="0"/>
              <a:t>16.07.2022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B2F48-6F34-3A4C-AC9F-E1976AB1CD1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982872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0.sv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7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7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.png"/><Relationship Id="rId4" Type="http://schemas.openxmlformats.org/officeDocument/2006/relationships/hyperlink" Target="mailto:t.bondarenko@ukma.edu.ua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1785752"/>
            <a:ext cx="9779642" cy="3872718"/>
          </a:xfrm>
        </p:spPr>
        <p:txBody>
          <a:bodyPr>
            <a:normAutofit/>
          </a:bodyPr>
          <a:lstStyle/>
          <a:p>
            <a:r>
              <a:rPr lang="uk-UA" b="1" dirty="0"/>
              <a:t>Факультет соціальних наук і соціальних технологій</a:t>
            </a:r>
            <a:r>
              <a:rPr lang="uk-UA" dirty="0"/>
              <a:t/>
            </a:r>
            <a:br>
              <a:rPr lang="uk-UA" dirty="0"/>
            </a:br>
            <a:r>
              <a:rPr lang="uk-UA" b="1" dirty="0"/>
              <a:t>2022</a:t>
            </a:r>
          </a:p>
        </p:txBody>
      </p:sp>
      <p:pic>
        <p:nvPicPr>
          <p:cNvPr id="4" name="Рисунок 3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468BE8F2-858D-3849-A76F-0BF2F483D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44" y="6014466"/>
            <a:ext cx="2568311" cy="577870"/>
          </a:xfrm>
          <a:prstGeom prst="rect">
            <a:avLst/>
          </a:prstGeom>
        </p:spPr>
      </p:pic>
      <p:pic>
        <p:nvPicPr>
          <p:cNvPr id="7" name="Рисунок 6" descr="Квадратная академическая шапочка со сплошной заливкой">
            <a:extLst>
              <a:ext uri="{FF2B5EF4-FFF2-40B4-BE49-F238E27FC236}">
                <a16:creationId xmlns="" xmlns:a16="http://schemas.microsoft.com/office/drawing/2014/main" id="{37577B08-C098-4041-A962-AEBD7AAE69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65384" y="-848906"/>
            <a:ext cx="4096871" cy="409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148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="" xmlns:a16="http://schemas.microsoft.com/office/drawing/2014/main" id="{8FC9BE17-9A7B-462D-AE50-3D87773873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человек, внутренний, стена, группа&#10;&#10;Автоматически созданное описание">
            <a:extLst>
              <a:ext uri="{FF2B5EF4-FFF2-40B4-BE49-F238E27FC236}">
                <a16:creationId xmlns="" xmlns:a16="http://schemas.microsoft.com/office/drawing/2014/main" id="{1A577606-2421-D24E-86EF-E67559F4B8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697" r="23872" b="1393"/>
          <a:stretch/>
        </p:blipFill>
        <p:spPr>
          <a:xfrm>
            <a:off x="4095058" y="10"/>
            <a:ext cx="8735431" cy="685799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12700">
            <a:contourClr>
              <a:srgbClr val="103364"/>
            </a:contourClr>
          </a:sp3d>
        </p:spPr>
      </p:pic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3EBE8569-6AEC-4B8C-8D53-2DE337CDBA6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7F455E8-AE5E-5E45-8781-8D4F04F84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708" y="843534"/>
            <a:ext cx="5861659" cy="3591988"/>
          </a:xfrm>
        </p:spPr>
        <p:txBody>
          <a:bodyPr anchor="b">
            <a:normAutofit fontScale="90000"/>
          </a:bodyPr>
          <a:lstStyle/>
          <a:p>
            <a:r>
              <a:rPr lang="uk-UA" sz="6600" b="1" dirty="0">
                <a:solidFill>
                  <a:srgbClr val="103364"/>
                </a:solidFill>
              </a:rPr>
              <a:t> </a:t>
            </a:r>
            <a:r>
              <a:rPr lang="uk-UA" sz="6600" b="1" dirty="0">
                <a:solidFill>
                  <a:srgbClr val="103364"/>
                </a:solidFill>
                <a:latin typeface="Arial Narrow" panose="020B0606020202030204" pitchFamily="34" charset="0"/>
              </a:rPr>
              <a:t>«Зв'язки </a:t>
            </a:r>
            <a:br>
              <a:rPr lang="uk-UA" sz="6600" b="1" dirty="0">
                <a:solidFill>
                  <a:srgbClr val="103364"/>
                </a:solidFill>
                <a:latin typeface="Arial Narrow" panose="020B0606020202030204" pitchFamily="34" charset="0"/>
              </a:rPr>
            </a:br>
            <a:r>
              <a:rPr lang="uk-UA" sz="6600" b="1" dirty="0">
                <a:solidFill>
                  <a:srgbClr val="103364"/>
                </a:solidFill>
                <a:latin typeface="Arial Narrow" panose="020B0606020202030204" pitchFamily="34" charset="0"/>
              </a:rPr>
              <a:t>з громадськістю»</a:t>
            </a:r>
            <a:br>
              <a:rPr lang="uk-UA" sz="6600" b="1" dirty="0">
                <a:solidFill>
                  <a:srgbClr val="103364"/>
                </a:solidFill>
                <a:latin typeface="Arial Narrow" panose="020B0606020202030204" pitchFamily="34" charset="0"/>
              </a:rPr>
            </a:br>
            <a:r>
              <a:rPr lang="uk-UA" sz="6600" b="1" dirty="0">
                <a:solidFill>
                  <a:srgbClr val="103364"/>
                </a:solidFill>
                <a:latin typeface="Arial Narrow" panose="020B0606020202030204" pitchFamily="34" charset="0"/>
              </a:rPr>
              <a:t>в </a:t>
            </a:r>
            <a:r>
              <a:rPr lang="uk-UA" sz="6600" b="1" dirty="0" err="1">
                <a:solidFill>
                  <a:srgbClr val="103364"/>
                </a:solidFill>
                <a:latin typeface="Arial Narrow" panose="020B0606020202030204" pitchFamily="34" charset="0"/>
              </a:rPr>
              <a:t>НаУКМА</a:t>
            </a:r>
            <a:endParaRPr lang="x-none" sz="6600" b="1" dirty="0">
              <a:solidFill>
                <a:srgbClr val="103364"/>
              </a:solidFill>
              <a:latin typeface="Arial Narrow" panose="020B060602020203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55D4142C-5077-457F-A6AD-3FECFDB3968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7A5F0580-5EE9-419F-96EE-B6529EF6E7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Рисунок 12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468BE8F2-858D-3849-A76F-0BF2F483D8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67" y="6014466"/>
            <a:ext cx="2568311" cy="57787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9423E217-4264-E94D-8FC9-A92032A1D6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0297" y="5840799"/>
            <a:ext cx="886272" cy="88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32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44" y="5622992"/>
            <a:ext cx="3048264" cy="688908"/>
          </a:xfrm>
          <a:prstGeom prst="rect">
            <a:avLst/>
          </a:prstGeom>
        </p:spPr>
      </p:pic>
      <p:graphicFrame>
        <p:nvGraphicFramePr>
          <p:cNvPr id="5" name="Схема 4">
            <a:extLst>
              <a:ext uri="{FF2B5EF4-FFF2-40B4-BE49-F238E27FC236}">
                <a16:creationId xmlns="" xmlns:a16="http://schemas.microsoft.com/office/drawing/2014/main" id="{A86F1BDA-4EC2-3540-AB17-94D5909F80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9952443"/>
              </p:ext>
            </p:extLst>
          </p:nvPr>
        </p:nvGraphicFramePr>
        <p:xfrm>
          <a:off x="880680" y="546100"/>
          <a:ext cx="1055828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Рисунок 10" descr="Диафрагма со сплошной заливкой">
            <a:extLst>
              <a:ext uri="{FF2B5EF4-FFF2-40B4-BE49-F238E27FC236}">
                <a16:creationId xmlns="" xmlns:a16="http://schemas.microsoft.com/office/drawing/2014/main" id="{29BE5901-A1E2-7C40-AC79-E8DBA6B44B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789465" y="-858973"/>
            <a:ext cx="8575946" cy="8575946"/>
          </a:xfrm>
          <a:prstGeom prst="rect">
            <a:avLst/>
          </a:prstGeom>
        </p:spPr>
      </p:pic>
      <p:pic>
        <p:nvPicPr>
          <p:cNvPr id="13" name="Рисунок 12" descr="Стрелка: небольшой изгиб со сплошной заливкой">
            <a:extLst>
              <a:ext uri="{FF2B5EF4-FFF2-40B4-BE49-F238E27FC236}">
                <a16:creationId xmlns="" xmlns:a16="http://schemas.microsoft.com/office/drawing/2014/main" id="{104A42B4-5A52-5F44-ABBC-D60D6181D07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969623" y="1035424"/>
            <a:ext cx="914400" cy="914400"/>
          </a:xfrm>
          <a:prstGeom prst="rect">
            <a:avLst/>
          </a:prstGeom>
        </p:spPr>
      </p:pic>
      <p:pic>
        <p:nvPicPr>
          <p:cNvPr id="14" name="Рисунок 13" descr="Стрелка: небольшой изгиб со сплошной заливкой">
            <a:extLst>
              <a:ext uri="{FF2B5EF4-FFF2-40B4-BE49-F238E27FC236}">
                <a16:creationId xmlns="" xmlns:a16="http://schemas.microsoft.com/office/drawing/2014/main" id="{CFA9932A-BC13-CA46-9A05-B24057CF140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385628" y="2897697"/>
            <a:ext cx="914400" cy="914400"/>
          </a:xfrm>
          <a:prstGeom prst="rect">
            <a:avLst/>
          </a:prstGeom>
        </p:spPr>
      </p:pic>
      <p:pic>
        <p:nvPicPr>
          <p:cNvPr id="15" name="Рисунок 14" descr="Стрелка: небольшой изгиб со сплошной заливкой">
            <a:extLst>
              <a:ext uri="{FF2B5EF4-FFF2-40B4-BE49-F238E27FC236}">
                <a16:creationId xmlns="" xmlns:a16="http://schemas.microsoft.com/office/drawing/2014/main" id="{FFA80484-20C7-A44E-B9D1-6CFF62F8FAB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807604" y="474325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09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812" y="365125"/>
            <a:ext cx="10515600" cy="1325563"/>
          </a:xfrm>
        </p:spPr>
        <p:txBody>
          <a:bodyPr/>
          <a:lstStyle/>
          <a:p>
            <a:r>
              <a:rPr lang="uk-UA" b="1" dirty="0"/>
              <a:t>Ми чекаємо на </a:t>
            </a:r>
            <a:r>
              <a:rPr lang="uk-UA" dirty="0"/>
              <a:t>абітурієнтів, </a:t>
            </a:r>
            <a:br>
              <a:rPr lang="uk-UA" dirty="0"/>
            </a:br>
            <a:r>
              <a:rPr lang="uk-UA" dirty="0"/>
              <a:t>які бажають …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297706" cy="4351338"/>
          </a:xfrm>
        </p:spPr>
        <p:txBody>
          <a:bodyPr/>
          <a:lstStyle/>
          <a:p>
            <a:r>
              <a:rPr lang="uk-UA" dirty="0"/>
              <a:t>навчитися </a:t>
            </a:r>
            <a:r>
              <a:rPr lang="ru-RU" dirty="0" err="1"/>
              <a:t>управляти</a:t>
            </a:r>
            <a:r>
              <a:rPr lang="ru-RU" dirty="0"/>
              <a:t> </a:t>
            </a:r>
            <a:r>
              <a:rPr lang="ru-RU" dirty="0" err="1"/>
              <a:t>комунікаціями</a:t>
            </a:r>
            <a:r>
              <a:rPr lang="ru-RU" dirty="0"/>
              <a:t> </a:t>
            </a:r>
            <a:r>
              <a:rPr lang="ru-RU" dirty="0" err="1"/>
              <a:t>організації</a:t>
            </a:r>
            <a:r>
              <a:rPr lang="ru-RU" dirty="0"/>
              <a:t>, </a:t>
            </a:r>
          </a:p>
          <a:p>
            <a:endParaRPr lang="ru-RU" dirty="0"/>
          </a:p>
          <a:p>
            <a:r>
              <a:rPr lang="ru-RU" dirty="0"/>
              <a:t> </a:t>
            </a:r>
            <a:r>
              <a:rPr lang="ru-RU" dirty="0" err="1"/>
              <a:t>узгоджувати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інтереси</a:t>
            </a:r>
            <a:r>
              <a:rPr lang="ru-RU" dirty="0"/>
              <a:t> з </a:t>
            </a:r>
            <a:r>
              <a:rPr lang="ru-RU" dirty="0" err="1"/>
              <a:t>цільовою</a:t>
            </a:r>
            <a:r>
              <a:rPr lang="ru-RU" dirty="0"/>
              <a:t> </a:t>
            </a:r>
            <a:r>
              <a:rPr lang="ru-RU" dirty="0" err="1"/>
              <a:t>громадськістю</a:t>
            </a:r>
            <a:r>
              <a:rPr lang="ru-RU" dirty="0"/>
              <a:t>, </a:t>
            </a:r>
          </a:p>
          <a:p>
            <a:endParaRPr lang="ru-RU" dirty="0"/>
          </a:p>
          <a:p>
            <a:r>
              <a:rPr lang="ru-RU" dirty="0" err="1"/>
              <a:t>формувати</a:t>
            </a:r>
            <a:r>
              <a:rPr lang="ru-RU" dirty="0"/>
              <a:t> </a:t>
            </a:r>
            <a:r>
              <a:rPr lang="ru-RU" dirty="0" err="1"/>
              <a:t>взаємну</a:t>
            </a:r>
            <a:r>
              <a:rPr lang="ru-RU" dirty="0"/>
              <a:t> </a:t>
            </a:r>
            <a:r>
              <a:rPr lang="ru-RU" dirty="0" err="1"/>
              <a:t>довіру</a:t>
            </a:r>
            <a:r>
              <a:rPr lang="ru-RU" dirty="0"/>
              <a:t> та </a:t>
            </a:r>
            <a:r>
              <a:rPr lang="ru-RU" dirty="0" err="1"/>
              <a:t>співпрацю</a:t>
            </a:r>
            <a:endParaRPr lang="ru-RU" dirty="0"/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468BE8F2-858D-3849-A76F-0BF2F483D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16" y="5937552"/>
            <a:ext cx="3048157" cy="685835"/>
          </a:xfrm>
          <a:prstGeom prst="rect">
            <a:avLst/>
          </a:prstGeom>
        </p:spPr>
      </p:pic>
      <p:pic>
        <p:nvPicPr>
          <p:cNvPr id="6" name="Рисунок 5" descr="Изображение выглядит как человек, внутренний, стена, люди&#10;&#10;Автоматически созданное описание">
            <a:extLst>
              <a:ext uri="{FF2B5EF4-FFF2-40B4-BE49-F238E27FC236}">
                <a16:creationId xmlns="" xmlns:a16="http://schemas.microsoft.com/office/drawing/2014/main" id="{2E914237-A4A5-194D-984D-09B81D21AE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299"/>
          <a:stretch/>
        </p:blipFill>
        <p:spPr>
          <a:xfrm>
            <a:off x="6849036" y="4482"/>
            <a:ext cx="6598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365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116" y="299336"/>
            <a:ext cx="10515600" cy="1095185"/>
          </a:xfrm>
        </p:spPr>
        <p:txBody>
          <a:bodyPr/>
          <a:lstStyle/>
          <a:p>
            <a:r>
              <a:rPr lang="uk-UA" b="1" dirty="0"/>
              <a:t>Як побудована бакалаврська програма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0558" y="1200802"/>
            <a:ext cx="11850884" cy="469004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uk-UA" sz="8800" b="1" dirty="0"/>
              <a:t>Нормативні дисципліни: </a:t>
            </a:r>
            <a:r>
              <a:rPr lang="uk-UA" sz="8800" dirty="0"/>
              <a:t>Вступ до професії, Англійська мова, Психологія, Основи соціології, Вступ до політології, Українська мова, Менеджмент, Маркетинг, Методи ситуаційного аналізу в сфері Р</a:t>
            </a:r>
            <a:r>
              <a:rPr lang="en-US" sz="8800" dirty="0"/>
              <a:t>R, </a:t>
            </a:r>
            <a:r>
              <a:rPr lang="uk-UA" sz="8800" dirty="0"/>
              <a:t>Організація </a:t>
            </a:r>
            <a:r>
              <a:rPr lang="uk-UA" sz="8800" dirty="0" err="1"/>
              <a:t>зв’язків</a:t>
            </a:r>
            <a:r>
              <a:rPr lang="uk-UA" sz="8800" dirty="0"/>
              <a:t> із ЗМІ, Кризові комунікації, Стратегія і тактика Р</a:t>
            </a:r>
            <a:r>
              <a:rPr lang="en-US" sz="8800" dirty="0"/>
              <a:t>R,</a:t>
            </a:r>
            <a:r>
              <a:rPr lang="ru-RU" sz="8800" dirty="0"/>
              <a:t> </a:t>
            </a:r>
            <a:r>
              <a:rPr lang="uk-UA" sz="8800" dirty="0" err="1"/>
              <a:t>Іміджелогія</a:t>
            </a:r>
            <a:r>
              <a:rPr lang="uk-UA" sz="8800" dirty="0"/>
              <a:t>, Професійні стандарти Р</a:t>
            </a:r>
            <a:r>
              <a:rPr lang="en-US" sz="8800" dirty="0"/>
              <a:t>R</a:t>
            </a:r>
            <a:r>
              <a:rPr lang="uk-UA" sz="8800" dirty="0"/>
              <a:t>-діяльності, Р</a:t>
            </a:r>
            <a:r>
              <a:rPr lang="en-US" sz="8800" dirty="0"/>
              <a:t>R</a:t>
            </a:r>
            <a:r>
              <a:rPr lang="uk-UA" sz="8800" dirty="0"/>
              <a:t>-кампанії, </a:t>
            </a:r>
            <a:r>
              <a:rPr lang="uk-UA" sz="8800" dirty="0" err="1"/>
              <a:t>Діджитал</a:t>
            </a:r>
            <a:r>
              <a:rPr lang="uk-UA" sz="8800" dirty="0"/>
              <a:t> комунікації, Репутаційний та бренд менеджмент, Основи виробництва </a:t>
            </a:r>
            <a:r>
              <a:rPr lang="uk-UA" sz="8800" dirty="0" err="1"/>
              <a:t>медіапродуктів</a:t>
            </a:r>
            <a:r>
              <a:rPr lang="uk-UA" sz="8800" dirty="0"/>
              <a:t>, </a:t>
            </a:r>
            <a:r>
              <a:rPr lang="uk-UA" sz="8800" dirty="0" err="1"/>
              <a:t>Внутрішньокорпоративні</a:t>
            </a:r>
            <a:r>
              <a:rPr lang="uk-UA" sz="8800" dirty="0"/>
              <a:t> комунікації</a:t>
            </a:r>
            <a:r>
              <a:rPr lang="ru-RU" sz="8800" dirty="0"/>
              <a:t>, </a:t>
            </a:r>
            <a:r>
              <a:rPr lang="uk-UA" sz="8800" dirty="0"/>
              <a:t>Оцінка ефективності комунікаційної діяльності тощо (всього 32 дисципліни)</a:t>
            </a:r>
          </a:p>
          <a:p>
            <a:pPr>
              <a:lnSpc>
                <a:spcPct val="120000"/>
              </a:lnSpc>
            </a:pPr>
            <a:r>
              <a:rPr lang="uk-UA" sz="8800" b="1" dirty="0"/>
              <a:t>Вибіркові дисципліни:</a:t>
            </a:r>
            <a:r>
              <a:rPr lang="uk-UA" sz="8800" dirty="0"/>
              <a:t> </a:t>
            </a:r>
            <a:r>
              <a:rPr lang="ru-RU" sz="8800" dirty="0"/>
              <a:t>25% </a:t>
            </a:r>
            <a:r>
              <a:rPr lang="ru-RU" sz="8800" dirty="0" err="1"/>
              <a:t>навчального</a:t>
            </a:r>
            <a:r>
              <a:rPr lang="ru-RU" sz="8800" dirty="0"/>
              <a:t> плану </a:t>
            </a:r>
            <a:r>
              <a:rPr lang="ru-RU" sz="8800" dirty="0" err="1"/>
              <a:t>обирається</a:t>
            </a:r>
            <a:r>
              <a:rPr lang="ru-RU" sz="8800" dirty="0"/>
              <a:t> студентами </a:t>
            </a:r>
            <a:r>
              <a:rPr lang="ru-RU" sz="8800" dirty="0" err="1"/>
              <a:t>самостійно</a:t>
            </a:r>
            <a:r>
              <a:rPr lang="ru-RU" sz="8800" dirty="0"/>
              <a:t>, </a:t>
            </a:r>
            <a:r>
              <a:rPr lang="ru-RU" sz="8800" dirty="0" err="1"/>
              <a:t>починаючи</a:t>
            </a:r>
            <a:r>
              <a:rPr lang="ru-RU" sz="8800" dirty="0"/>
              <a:t> з 2 курсу. Кафедра </a:t>
            </a:r>
            <a:r>
              <a:rPr lang="ru-RU" sz="8800" dirty="0" err="1"/>
              <a:t>пропонує</a:t>
            </a:r>
            <a:r>
              <a:rPr lang="ru-RU" sz="8800" dirty="0"/>
              <a:t> – 23 </a:t>
            </a:r>
            <a:r>
              <a:rPr lang="ru-RU" sz="8800" dirty="0" err="1"/>
              <a:t>вибіркові</a:t>
            </a:r>
            <a:r>
              <a:rPr lang="ru-RU" sz="8800" dirty="0"/>
              <a:t> </a:t>
            </a:r>
            <a:r>
              <a:rPr lang="ru-RU" sz="8800" dirty="0" err="1"/>
              <a:t>дисципліни</a:t>
            </a:r>
            <a:r>
              <a:rPr lang="ru-RU" sz="8800" dirty="0"/>
              <a:t>, а </a:t>
            </a:r>
            <a:r>
              <a:rPr lang="ru-RU" sz="8800" dirty="0" err="1"/>
              <a:t>всього</a:t>
            </a:r>
            <a:r>
              <a:rPr lang="ru-RU" sz="8800" dirty="0"/>
              <a:t> в </a:t>
            </a:r>
            <a:r>
              <a:rPr lang="ru-RU" sz="8800" dirty="0" err="1"/>
              <a:t>Могилянці</a:t>
            </a:r>
            <a:r>
              <a:rPr lang="ru-RU" sz="8800" dirty="0"/>
              <a:t> – </a:t>
            </a:r>
            <a:r>
              <a:rPr lang="ru-RU" sz="8800" dirty="0" err="1"/>
              <a:t>понад</a:t>
            </a:r>
            <a:r>
              <a:rPr lang="ru-RU" sz="8800" dirty="0"/>
              <a:t> 1000 </a:t>
            </a:r>
            <a:r>
              <a:rPr lang="ru-RU" sz="8800" dirty="0" err="1"/>
              <a:t>дисциплін</a:t>
            </a:r>
            <a:r>
              <a:rPr lang="ru-RU" sz="8800" dirty="0"/>
              <a:t> </a:t>
            </a:r>
            <a:r>
              <a:rPr lang="ru-RU" sz="8800" dirty="0" err="1"/>
              <a:t>вільного</a:t>
            </a:r>
            <a:r>
              <a:rPr lang="ru-RU" sz="8800" dirty="0"/>
              <a:t> </a:t>
            </a:r>
            <a:r>
              <a:rPr lang="ru-RU" sz="8800" dirty="0" err="1"/>
              <a:t>вибору</a:t>
            </a:r>
            <a:endParaRPr lang="ru-RU" sz="88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uk-UA" sz="8800" b="1" dirty="0"/>
              <a:t>Курсові робо</a:t>
            </a:r>
            <a:r>
              <a:rPr lang="uk-UA" sz="8800" dirty="0"/>
              <a:t>ти – 2 і 3 курси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uk-UA" sz="8800" b="1" dirty="0"/>
              <a:t>Практика</a:t>
            </a:r>
            <a:r>
              <a:rPr lang="uk-UA" sz="8800" dirty="0"/>
              <a:t> - 3 і 4 курси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uk-UA" sz="8800" b="1" dirty="0"/>
              <a:t>Кваліфікаційна робота </a:t>
            </a:r>
            <a:r>
              <a:rPr lang="uk-UA" sz="8800" dirty="0"/>
              <a:t>– захист самостійно розробленого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sz="8800" dirty="0" err="1"/>
              <a:t>Р</a:t>
            </a:r>
            <a:r>
              <a:rPr lang="en-US" sz="8800" dirty="0"/>
              <a:t>R</a:t>
            </a:r>
            <a:r>
              <a:rPr lang="uk-UA" sz="8800" dirty="0"/>
              <a:t>-продукту, </a:t>
            </a:r>
            <a:r>
              <a:rPr lang="uk-UA" sz="8800" dirty="0" err="1"/>
              <a:t>Р</a:t>
            </a:r>
            <a:r>
              <a:rPr lang="en-US" sz="8800" dirty="0"/>
              <a:t>R</a:t>
            </a:r>
            <a:r>
              <a:rPr lang="uk-UA" sz="8800" dirty="0"/>
              <a:t>-кампанії, Р</a:t>
            </a:r>
            <a:r>
              <a:rPr lang="en-US" sz="8800" dirty="0"/>
              <a:t>R</a:t>
            </a:r>
            <a:r>
              <a:rPr lang="uk-UA" sz="8800" dirty="0"/>
              <a:t>-стратегії, тощо.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uk-UA" sz="8800" dirty="0"/>
          </a:p>
          <a:p>
            <a:endParaRPr lang="uk-UA" dirty="0"/>
          </a:p>
        </p:txBody>
      </p:sp>
      <p:pic>
        <p:nvPicPr>
          <p:cNvPr id="4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468BE8F2-858D-3849-A76F-0BF2F483D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5746"/>
            <a:ext cx="3048157" cy="685835"/>
          </a:xfrm>
          <a:prstGeom prst="rect">
            <a:avLst/>
          </a:prstGeom>
        </p:spPr>
      </p:pic>
      <p:pic>
        <p:nvPicPr>
          <p:cNvPr id="9" name="Рисунок 8" descr="Диплом со сплошной заливкой">
            <a:extLst>
              <a:ext uri="{FF2B5EF4-FFF2-40B4-BE49-F238E27FC236}">
                <a16:creationId xmlns="" xmlns:a16="http://schemas.microsoft.com/office/drawing/2014/main" id="{F3EE01B4-4209-154F-A7EA-E5129C262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45218" y="3890214"/>
            <a:ext cx="3280617" cy="3280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465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420F044-9148-EE45-ADD8-1C21E8B5E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Як побудована магістерська програма</a:t>
            </a:r>
            <a:endParaRPr lang="x-none" dirty="0"/>
          </a:p>
        </p:txBody>
      </p:sp>
      <p:sp>
        <p:nvSpPr>
          <p:cNvPr id="5" name="Объект 5">
            <a:extLst>
              <a:ext uri="{FF2B5EF4-FFF2-40B4-BE49-F238E27FC236}">
                <a16:creationId xmlns="" xmlns:a16="http://schemas.microsoft.com/office/drawing/2014/main" id="{38F523BF-9A6F-A340-A73F-8EFB5944D7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4812" y="1690688"/>
            <a:ext cx="10367682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uk-UA" sz="2200" b="1" dirty="0"/>
              <a:t>Нормативні дисципліни</a:t>
            </a:r>
            <a:r>
              <a:rPr lang="uk-UA" sz="2200" dirty="0"/>
              <a:t>: Англійська мова, Дослідницька робота в  </a:t>
            </a:r>
            <a:r>
              <a:rPr lang="en-US" sz="2200" dirty="0"/>
              <a:t>PR</a:t>
            </a:r>
            <a:r>
              <a:rPr lang="uk-UA" sz="2200" dirty="0"/>
              <a:t>, Планування та організація кампаній в сфері </a:t>
            </a:r>
            <a:r>
              <a:rPr lang="uk-UA" sz="2200" dirty="0" err="1"/>
              <a:t>зв`язків</a:t>
            </a:r>
            <a:r>
              <a:rPr lang="uk-UA" sz="2200" dirty="0"/>
              <a:t> з громадськістю, Кризові комунікації, Інтегровані комунікації, </a:t>
            </a:r>
            <a:r>
              <a:rPr lang="uk-UA" sz="2200" dirty="0" err="1"/>
              <a:t>Діджитал</a:t>
            </a:r>
            <a:r>
              <a:rPr lang="uk-UA" sz="2200" dirty="0"/>
              <a:t>-комунікації, </a:t>
            </a:r>
            <a:r>
              <a:rPr lang="ru-RU" sz="2200" dirty="0" err="1"/>
              <a:t>Організація</a:t>
            </a:r>
            <a:r>
              <a:rPr lang="ru-RU" sz="2200" dirty="0"/>
              <a:t> </a:t>
            </a:r>
            <a:r>
              <a:rPr lang="ru-RU" sz="2200" dirty="0" err="1"/>
              <a:t>роботи</a:t>
            </a:r>
            <a:r>
              <a:rPr lang="ru-RU" sz="2200" dirty="0"/>
              <a:t> агентства та </a:t>
            </a:r>
            <a:r>
              <a:rPr lang="ru-RU" sz="2200" dirty="0" err="1"/>
              <a:t>служби</a:t>
            </a:r>
            <a:r>
              <a:rPr lang="ru-RU" sz="2200" dirty="0"/>
              <a:t> </a:t>
            </a:r>
            <a:r>
              <a:rPr lang="ru-RU" sz="2200" dirty="0" err="1"/>
              <a:t>зв’язків</a:t>
            </a:r>
            <a:r>
              <a:rPr lang="ru-RU" sz="2200" dirty="0"/>
              <a:t> з </a:t>
            </a:r>
            <a:r>
              <a:rPr lang="ru-RU" sz="2200" dirty="0" err="1"/>
              <a:t>громадськістю</a:t>
            </a:r>
            <a:r>
              <a:rPr lang="ru-RU" sz="2200" dirty="0"/>
              <a:t> </a:t>
            </a:r>
            <a:r>
              <a:rPr lang="ru-RU" sz="2200" dirty="0" err="1"/>
              <a:t>організацій</a:t>
            </a:r>
            <a:r>
              <a:rPr lang="uk-UA" sz="2200" dirty="0"/>
              <a:t>, Репутаційний менеджмент, Правові та етичні стандарти </a:t>
            </a:r>
            <a:r>
              <a:rPr lang="en-US" sz="2200" dirty="0"/>
              <a:t>PR</a:t>
            </a:r>
            <a:r>
              <a:rPr lang="uk-UA" sz="2200" dirty="0"/>
              <a:t>-діяльності,  </a:t>
            </a:r>
            <a:r>
              <a:rPr lang="en-US" sz="2200" dirty="0"/>
              <a:t>C4D: Communication for Development </a:t>
            </a:r>
            <a:r>
              <a:rPr lang="uk-UA" sz="2200" dirty="0"/>
              <a:t>та інші (всього 17 навчальних дисциплін) </a:t>
            </a:r>
          </a:p>
          <a:p>
            <a:pPr>
              <a:lnSpc>
                <a:spcPct val="100000"/>
              </a:lnSpc>
            </a:pPr>
            <a:r>
              <a:rPr lang="uk-UA" sz="2200" b="1" dirty="0"/>
              <a:t>Вибіркові дисципліни: </a:t>
            </a:r>
            <a:r>
              <a:rPr lang="ru-RU" sz="2200" dirty="0"/>
              <a:t>20 </a:t>
            </a:r>
            <a:r>
              <a:rPr lang="ru-RU" sz="2200" dirty="0" err="1"/>
              <a:t>навчальних</a:t>
            </a:r>
            <a:r>
              <a:rPr lang="ru-RU" sz="2200" dirty="0"/>
              <a:t> </a:t>
            </a:r>
            <a:r>
              <a:rPr lang="ru-RU" sz="2200" dirty="0" err="1"/>
              <a:t>дисциплін</a:t>
            </a:r>
            <a:r>
              <a:rPr lang="ru-RU" sz="2200" dirty="0"/>
              <a:t> </a:t>
            </a:r>
            <a:r>
              <a:rPr lang="ru-RU" sz="2200" dirty="0" err="1"/>
              <a:t>пропонує</a:t>
            </a:r>
            <a:r>
              <a:rPr lang="ru-RU" sz="2200" dirty="0"/>
              <a:t> кафедра </a:t>
            </a:r>
            <a:r>
              <a:rPr lang="en-US" sz="2200" dirty="0"/>
              <a:t>PR</a:t>
            </a:r>
            <a:r>
              <a:rPr lang="ru-RU" sz="2200" dirty="0"/>
              <a:t>. </a:t>
            </a:r>
            <a:r>
              <a:rPr lang="ru-RU" sz="2200" dirty="0" err="1"/>
              <a:t>Мож</a:t>
            </a:r>
            <a:r>
              <a:rPr lang="uk-UA" sz="2200" dirty="0" err="1"/>
              <a:t>ливість</a:t>
            </a:r>
            <a:r>
              <a:rPr lang="uk-UA" sz="2200" dirty="0"/>
              <a:t> </a:t>
            </a:r>
            <a:r>
              <a:rPr lang="ru-RU" sz="2200" dirty="0" err="1"/>
              <a:t>обирати</a:t>
            </a:r>
            <a:r>
              <a:rPr lang="ru-RU" sz="2200" dirty="0"/>
              <a:t> </a:t>
            </a:r>
            <a:r>
              <a:rPr lang="ru-RU" sz="2200" dirty="0" err="1"/>
              <a:t>дисципліни</a:t>
            </a:r>
            <a:r>
              <a:rPr lang="ru-RU" sz="2200" dirty="0"/>
              <a:t> </a:t>
            </a:r>
            <a:r>
              <a:rPr lang="ru-RU" sz="2200" dirty="0" err="1"/>
              <a:t>інших</a:t>
            </a:r>
            <a:r>
              <a:rPr lang="ru-RU" sz="2200" dirty="0"/>
              <a:t> кафедр </a:t>
            </a:r>
            <a:r>
              <a:rPr lang="ru-RU" sz="2200" dirty="0" err="1"/>
              <a:t>університету</a:t>
            </a:r>
            <a:r>
              <a:rPr lang="ru-RU" sz="2200" dirty="0"/>
              <a:t>.</a:t>
            </a:r>
          </a:p>
          <a:p>
            <a:pPr>
              <a:lnSpc>
                <a:spcPct val="100000"/>
              </a:lnSpc>
            </a:pPr>
            <a:r>
              <a:rPr lang="ru-RU" sz="2200" b="1" dirty="0"/>
              <a:t>Практика</a:t>
            </a:r>
            <a:r>
              <a:rPr lang="ru-RU" sz="2200" dirty="0"/>
              <a:t> – </a:t>
            </a:r>
            <a:r>
              <a:rPr lang="ru-RU" sz="2200" dirty="0" err="1"/>
              <a:t>осінній</a:t>
            </a:r>
            <a:r>
              <a:rPr lang="ru-RU" sz="2200" dirty="0"/>
              <a:t> триместр 2 курсу. </a:t>
            </a:r>
          </a:p>
          <a:p>
            <a:pPr>
              <a:lnSpc>
                <a:spcPct val="100000"/>
              </a:lnSpc>
            </a:pPr>
            <a:r>
              <a:rPr lang="uk-UA" sz="2200" b="1" dirty="0"/>
              <a:t>Кваліфікаційна робота  - </a:t>
            </a:r>
            <a:r>
              <a:rPr lang="uk-UA" sz="2200" dirty="0"/>
              <a:t>дослідження процесів становлення  та розвитку соціального інституту </a:t>
            </a:r>
            <a:r>
              <a:rPr lang="uk-UA" sz="2200" dirty="0" err="1"/>
              <a:t>зв’язків</a:t>
            </a:r>
            <a:r>
              <a:rPr lang="uk-UA" sz="2200" dirty="0"/>
              <a:t> з громадськістю (</a:t>
            </a:r>
            <a:r>
              <a:rPr lang="en-US" sz="2200" dirty="0"/>
              <a:t>Public Relations) </a:t>
            </a:r>
            <a:r>
              <a:rPr lang="uk-UA" sz="2200" dirty="0"/>
              <a:t>в Україні та світі, аналіз  розвитку та впровадження </a:t>
            </a:r>
            <a:r>
              <a:rPr lang="en-US" sz="2200" dirty="0"/>
              <a:t>PR-</a:t>
            </a:r>
            <a:r>
              <a:rPr lang="uk-UA" sz="2200" dirty="0"/>
              <a:t>технологій у різних сферах життя</a:t>
            </a:r>
          </a:p>
        </p:txBody>
      </p:sp>
      <p:pic>
        <p:nvPicPr>
          <p:cNvPr id="7" name="Рисунок 6" descr="Профессор женский со сплошной заливкой">
            <a:extLst>
              <a:ext uri="{FF2B5EF4-FFF2-40B4-BE49-F238E27FC236}">
                <a16:creationId xmlns="" xmlns:a16="http://schemas.microsoft.com/office/drawing/2014/main" id="{0B80AD7B-0A65-4445-809F-AACC0FF99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14662" y="2851353"/>
            <a:ext cx="2899241" cy="2899241"/>
          </a:xfrm>
          <a:prstGeom prst="rect">
            <a:avLst/>
          </a:prstGeom>
        </p:spPr>
      </p:pic>
      <p:pic>
        <p:nvPicPr>
          <p:cNvPr id="8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1D076A7C-2E4A-0A4E-B78F-9B45AD7459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15746"/>
            <a:ext cx="3048157" cy="68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197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E0E67F5-66E8-9E4C-8D42-279C8CC2B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318" y="208828"/>
            <a:ext cx="1106482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Чому в </a:t>
            </a:r>
            <a:r>
              <a:rPr lang="uk-UA" dirty="0" err="1"/>
              <a:t>НаУКМА</a:t>
            </a:r>
            <a:r>
              <a:rPr lang="uk-UA" dirty="0"/>
              <a:t>? </a:t>
            </a:r>
            <a:br>
              <a:rPr lang="uk-UA" dirty="0"/>
            </a:br>
            <a:r>
              <a:rPr lang="uk-UA" sz="4000" b="1" dirty="0">
                <a:solidFill>
                  <a:srgbClr val="70C5ED"/>
                </a:solidFill>
              </a:rPr>
              <a:t>10 річний досвід підготовки спеціалістів (</a:t>
            </a:r>
            <a:r>
              <a:rPr lang="en-US" sz="4000" b="1" dirty="0">
                <a:solidFill>
                  <a:srgbClr val="70C5ED"/>
                </a:solidFill>
              </a:rPr>
              <a:t>PR </a:t>
            </a:r>
            <a:r>
              <a:rPr lang="uk-UA" sz="4000" b="1" dirty="0">
                <a:solidFill>
                  <a:srgbClr val="70C5ED"/>
                </a:solidFill>
              </a:rPr>
              <a:t>фахівців)</a:t>
            </a:r>
            <a:endParaRPr lang="x-none" b="1" dirty="0">
              <a:solidFill>
                <a:srgbClr val="70C5ED"/>
              </a:solidFill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DB96BF71-56F8-CC40-90C2-90BF65DB6732}"/>
              </a:ext>
            </a:extLst>
          </p:cNvPr>
          <p:cNvCxnSpPr/>
          <p:nvPr/>
        </p:nvCxnSpPr>
        <p:spPr>
          <a:xfrm>
            <a:off x="0" y="3585882"/>
            <a:ext cx="121920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9" name="Объект 6" descr="Круги Харви 100% со сплошной заливкой">
            <a:extLst>
              <a:ext uri="{FF2B5EF4-FFF2-40B4-BE49-F238E27FC236}">
                <a16:creationId xmlns="" xmlns:a16="http://schemas.microsoft.com/office/drawing/2014/main" id="{95C56B15-9957-254E-9018-B81D39425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06178" y="3272112"/>
            <a:ext cx="525881" cy="525881"/>
          </a:xfrm>
          <a:prstGeom prst="rect">
            <a:avLst/>
          </a:prstGeom>
        </p:spPr>
      </p:pic>
      <p:pic>
        <p:nvPicPr>
          <p:cNvPr id="10" name="Объект 6" descr="Круги Харви 100% со сплошной заливкой">
            <a:extLst>
              <a:ext uri="{FF2B5EF4-FFF2-40B4-BE49-F238E27FC236}">
                <a16:creationId xmlns="" xmlns:a16="http://schemas.microsoft.com/office/drawing/2014/main" id="{B49B5204-C960-1842-B048-F8EF9AC4F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4343" y="3322941"/>
            <a:ext cx="525881" cy="525881"/>
          </a:xfrm>
          <a:prstGeom prst="rect">
            <a:avLst/>
          </a:prstGeom>
        </p:spPr>
      </p:pic>
      <p:pic>
        <p:nvPicPr>
          <p:cNvPr id="11" name="Объект 6" descr="Круги Харви 100% со сплошной заливкой">
            <a:extLst>
              <a:ext uri="{FF2B5EF4-FFF2-40B4-BE49-F238E27FC236}">
                <a16:creationId xmlns="" xmlns:a16="http://schemas.microsoft.com/office/drawing/2014/main" id="{B5B8CEF9-69F7-7C41-B190-5E5428C09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08835" y="3272115"/>
            <a:ext cx="525881" cy="525881"/>
          </a:xfrm>
          <a:prstGeom prst="rect">
            <a:avLst/>
          </a:prstGeom>
        </p:spPr>
      </p:pic>
      <p:pic>
        <p:nvPicPr>
          <p:cNvPr id="12" name="Объект 6" descr="Круги Харви 100% со сплошной заливкой">
            <a:extLst>
              <a:ext uri="{FF2B5EF4-FFF2-40B4-BE49-F238E27FC236}">
                <a16:creationId xmlns="" xmlns:a16="http://schemas.microsoft.com/office/drawing/2014/main" id="{4BEACED9-2095-2B41-B162-D8FE04B7F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40690" y="3272111"/>
            <a:ext cx="525881" cy="525881"/>
          </a:xfrm>
          <a:prstGeom prst="rect">
            <a:avLst/>
          </a:prstGeom>
        </p:spPr>
      </p:pic>
      <p:pic>
        <p:nvPicPr>
          <p:cNvPr id="13" name="Объект 6" descr="Круги Харви 100% со сплошной заливкой">
            <a:extLst>
              <a:ext uri="{FF2B5EF4-FFF2-40B4-BE49-F238E27FC236}">
                <a16:creationId xmlns="" xmlns:a16="http://schemas.microsoft.com/office/drawing/2014/main" id="{27ED6C1F-E786-D146-AC6F-A8D64BDDE8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97000" y="3272110"/>
            <a:ext cx="525881" cy="52588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50275EF0-98CB-FD49-B37A-4B4DC0B146F3}"/>
              </a:ext>
            </a:extLst>
          </p:cNvPr>
          <p:cNvSpPr txBox="1"/>
          <p:nvPr/>
        </p:nvSpPr>
        <p:spPr>
          <a:xfrm>
            <a:off x="243677" y="2504123"/>
            <a:ext cx="24966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Кафедра </a:t>
            </a:r>
            <a:r>
              <a:rPr lang="uk-UA" dirty="0" err="1"/>
              <a:t>зв'язків</a:t>
            </a:r>
            <a:r>
              <a:rPr lang="uk-UA" dirty="0"/>
              <a:t> з громадськістю створена у </a:t>
            </a:r>
            <a:r>
              <a:rPr lang="uk-UA" b="1" dirty="0"/>
              <a:t>2001 </a:t>
            </a:r>
            <a:r>
              <a:rPr lang="uk-UA" dirty="0"/>
              <a:t>році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FF53B810-7304-7B40-8647-7708CCF6D088}"/>
              </a:ext>
            </a:extLst>
          </p:cNvPr>
          <p:cNvSpPr txBox="1"/>
          <p:nvPr/>
        </p:nvSpPr>
        <p:spPr>
          <a:xfrm>
            <a:off x="1673490" y="3921527"/>
            <a:ext cx="426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З </a:t>
            </a:r>
            <a:r>
              <a:rPr lang="uk-UA" b="1" dirty="0"/>
              <a:t>2003 </a:t>
            </a:r>
            <a:r>
              <a:rPr lang="uk-UA" dirty="0"/>
              <a:t>року діє  сертифікатна програма «Теорія і методика </a:t>
            </a:r>
            <a:r>
              <a:rPr lang="uk-UA" dirty="0" err="1"/>
              <a:t>зв’язків</a:t>
            </a:r>
            <a:r>
              <a:rPr lang="uk-UA" dirty="0"/>
              <a:t> з громадськістю (</a:t>
            </a:r>
            <a:r>
              <a:rPr lang="en-US" dirty="0"/>
              <a:t>Public Relations)»</a:t>
            </a:r>
            <a:r>
              <a:rPr lang="uk-UA" dirty="0"/>
              <a:t> для студентів бакалаврів </a:t>
            </a:r>
            <a:r>
              <a:rPr lang="uk-UA" dirty="0" err="1"/>
              <a:t>НаУКМА</a:t>
            </a:r>
            <a:r>
              <a:rPr lang="uk-UA" dirty="0"/>
              <a:t>. Понад 500 студентів  отримали сертифікати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85F835B7-05B2-BA43-AF00-02CB3D0A5FB5}"/>
              </a:ext>
            </a:extLst>
          </p:cNvPr>
          <p:cNvSpPr txBox="1"/>
          <p:nvPr/>
        </p:nvSpPr>
        <p:spPr>
          <a:xfrm>
            <a:off x="3709570" y="1903959"/>
            <a:ext cx="54917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З </a:t>
            </a:r>
            <a:r>
              <a:rPr lang="uk-UA" b="1" dirty="0"/>
              <a:t>2010 </a:t>
            </a:r>
            <a:r>
              <a:rPr lang="uk-UA" dirty="0"/>
              <a:t>року </a:t>
            </a:r>
            <a:r>
              <a:rPr lang="en-US" dirty="0"/>
              <a:t>- </a:t>
            </a:r>
            <a:r>
              <a:rPr lang="uk-UA" dirty="0"/>
              <a:t>перша в Україні Маґістерська програма «Менеджмент організацій і адміністрування. Менеджмент </a:t>
            </a:r>
            <a:r>
              <a:rPr lang="uk-UA" dirty="0" err="1"/>
              <a:t>зв'язків</a:t>
            </a:r>
            <a:r>
              <a:rPr lang="uk-UA" dirty="0"/>
              <a:t> з громадськістю (</a:t>
            </a:r>
            <a:r>
              <a:rPr lang="en-US" dirty="0"/>
              <a:t>Public Relations)» (</a:t>
            </a:r>
            <a:r>
              <a:rPr lang="uk-UA" dirty="0"/>
              <a:t>підготовлено 62 магістра).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B331712C-7037-384F-A37A-2EE173111AAC}"/>
              </a:ext>
            </a:extLst>
          </p:cNvPr>
          <p:cNvSpPr txBox="1"/>
          <p:nvPr/>
        </p:nvSpPr>
        <p:spPr>
          <a:xfrm>
            <a:off x="7067694" y="3972867"/>
            <a:ext cx="426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З </a:t>
            </a:r>
            <a:r>
              <a:rPr lang="uk-UA" b="1" dirty="0"/>
              <a:t>2015</a:t>
            </a:r>
            <a:r>
              <a:rPr lang="uk-UA" dirty="0"/>
              <a:t> року  здійснюється підготовка магістрів за спеціальністю 061 -  «Журналістика» (ОП «Зв'язки з громадськістю) (30 ліцензованих місць) – підготовлено 89 магістрів.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24CA3926-D727-6442-939B-5B765B9B7D0D}"/>
              </a:ext>
            </a:extLst>
          </p:cNvPr>
          <p:cNvSpPr txBox="1"/>
          <p:nvPr/>
        </p:nvSpPr>
        <p:spPr>
          <a:xfrm>
            <a:off x="9392953" y="1896910"/>
            <a:ext cx="28317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З </a:t>
            </a:r>
            <a:r>
              <a:rPr lang="uk-UA" b="1" dirty="0"/>
              <a:t>2020 </a:t>
            </a:r>
            <a:r>
              <a:rPr lang="uk-UA" dirty="0"/>
              <a:t>року - бакалаврська програма «Зв’язки з громадськістю» (50 ліцензійних місць).</a:t>
            </a:r>
          </a:p>
        </p:txBody>
      </p:sp>
      <p:pic>
        <p:nvPicPr>
          <p:cNvPr id="21" name="Рисунок 20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660BE3BB-E0FD-6647-A527-4670D37B43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67" y="6014466"/>
            <a:ext cx="2568311" cy="57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751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1">
            <a:extLst>
              <a:ext uri="{FF2B5EF4-FFF2-40B4-BE49-F238E27FC236}">
                <a16:creationId xmlns="" xmlns:a16="http://schemas.microsoft.com/office/drawing/2014/main" id="{94E4D846-3AFC-4F86-8C35-24B0542A269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 descr="Изображение выглядит как текст, человек, внутренний, в позе&#10;&#10;Автоматически созданное описание">
            <a:extLst>
              <a:ext uri="{FF2B5EF4-FFF2-40B4-BE49-F238E27FC236}">
                <a16:creationId xmlns="" xmlns:a16="http://schemas.microsoft.com/office/drawing/2014/main" id="{16156204-FF23-8943-BD55-E9C1F777F5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79" r="16292" b="9090"/>
          <a:stretch/>
        </p:blipFill>
        <p:spPr>
          <a:xfrm>
            <a:off x="-471258" y="2637"/>
            <a:ext cx="8668492" cy="6857990"/>
          </a:xfrm>
          <a:prstGeom prst="rect">
            <a:avLst/>
          </a:prstGeom>
        </p:spPr>
      </p:pic>
      <p:sp>
        <p:nvSpPr>
          <p:cNvPr id="21" name="Rectangle 13">
            <a:extLst>
              <a:ext uri="{FF2B5EF4-FFF2-40B4-BE49-F238E27FC236}">
                <a16:creationId xmlns="" xmlns:a16="http://schemas.microsoft.com/office/drawing/2014/main" id="{284781B9-12CB-45C3-907A-9ED93FF72C6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2435399" y="0"/>
            <a:ext cx="9756601" cy="6858000"/>
          </a:xfrm>
          <a:prstGeom prst="rect">
            <a:avLst/>
          </a:prstGeom>
          <a:gradFill>
            <a:gsLst>
              <a:gs pos="53000">
                <a:schemeClr val="bg1"/>
              </a:gs>
              <a:gs pos="35000">
                <a:schemeClr val="bg1">
                  <a:alpha val="76000"/>
                </a:schemeClr>
              </a:gs>
              <a:gs pos="19000">
                <a:schemeClr val="bg1">
                  <a:alpha val="4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0A8942F-74D1-F648-952F-AC23C6D3F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7262" y="767001"/>
            <a:ext cx="7485996" cy="1442466"/>
          </a:xfrm>
        </p:spPr>
        <p:txBody>
          <a:bodyPr anchor="b">
            <a:normAutofit/>
          </a:bodyPr>
          <a:lstStyle/>
          <a:p>
            <a:pPr algn="ctr"/>
            <a:r>
              <a:rPr lang="uk-UA" b="1" dirty="0">
                <a:solidFill>
                  <a:srgbClr val="103364"/>
                </a:solidFill>
              </a:rPr>
              <a:t>Чому в </a:t>
            </a:r>
            <a:r>
              <a:rPr lang="uk-UA" b="1" dirty="0" err="1">
                <a:solidFill>
                  <a:srgbClr val="103364"/>
                </a:solidFill>
              </a:rPr>
              <a:t>НаУКМА</a:t>
            </a:r>
            <a:r>
              <a:rPr lang="uk-UA" b="1" dirty="0">
                <a:solidFill>
                  <a:srgbClr val="103364"/>
                </a:solidFill>
              </a:rPr>
              <a:t>? </a:t>
            </a:r>
            <a:br>
              <a:rPr lang="uk-UA" b="1" dirty="0">
                <a:solidFill>
                  <a:srgbClr val="103364"/>
                </a:solidFill>
              </a:rPr>
            </a:br>
            <a:r>
              <a:rPr lang="uk-UA" b="1" dirty="0">
                <a:solidFill>
                  <a:srgbClr val="103364"/>
                </a:solidFill>
              </a:rPr>
              <a:t> </a:t>
            </a:r>
            <a:r>
              <a:rPr lang="uk-UA" sz="3200" b="1" dirty="0">
                <a:solidFill>
                  <a:srgbClr val="103364"/>
                </a:solidFill>
              </a:rPr>
              <a:t>Всебічна</a:t>
            </a:r>
            <a:r>
              <a:rPr lang="uk-UA" sz="2000" b="1" dirty="0">
                <a:solidFill>
                  <a:srgbClr val="103364"/>
                </a:solidFill>
              </a:rPr>
              <a:t>  </a:t>
            </a:r>
            <a:r>
              <a:rPr lang="uk-UA" sz="3200" b="1" dirty="0">
                <a:solidFill>
                  <a:srgbClr val="103364"/>
                </a:solidFill>
              </a:rPr>
              <a:t>академічна освіта </a:t>
            </a:r>
            <a:r>
              <a:rPr lang="uk-UA" sz="3200" b="1" dirty="0" err="1">
                <a:solidFill>
                  <a:srgbClr val="103364"/>
                </a:solidFill>
              </a:rPr>
              <a:t>НаУКМА</a:t>
            </a:r>
            <a:r>
              <a:rPr lang="uk-UA" sz="3200" b="1" dirty="0">
                <a:solidFill>
                  <a:srgbClr val="103364"/>
                </a:solidFill>
              </a:rPr>
              <a:t> </a:t>
            </a:r>
            <a:endParaRPr lang="x-none" b="1" dirty="0">
              <a:solidFill>
                <a:srgbClr val="103364"/>
              </a:solidFill>
            </a:endParaRPr>
          </a:p>
        </p:txBody>
      </p:sp>
      <p:sp>
        <p:nvSpPr>
          <p:cNvPr id="22" name="Rectangle 15">
            <a:extLst>
              <a:ext uri="{FF2B5EF4-FFF2-40B4-BE49-F238E27FC236}">
                <a16:creationId xmlns="" xmlns:a16="http://schemas.microsoft.com/office/drawing/2014/main" id="{55D4142C-5077-457F-A6AD-3FECFDB3968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8687333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17">
            <a:extLst>
              <a:ext uri="{FF2B5EF4-FFF2-40B4-BE49-F238E27FC236}">
                <a16:creationId xmlns="" xmlns:a16="http://schemas.microsoft.com/office/drawing/2014/main" id="{7A5F0580-5EE9-419F-96EE-B6529EF6E7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453018" y="2443480"/>
            <a:ext cx="3218688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5410FD1-8E89-3947-AC6B-54420E208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742484"/>
            <a:ext cx="6096000" cy="3426968"/>
          </a:xfrm>
        </p:spPr>
        <p:txBody>
          <a:bodyPr anchor="t">
            <a:normAutofit fontScale="92500"/>
          </a:bodyPr>
          <a:lstStyle/>
          <a:p>
            <a:r>
              <a:rPr lang="uk-UA" sz="2600" dirty="0">
                <a:solidFill>
                  <a:srgbClr val="103364"/>
                </a:solidFill>
              </a:rPr>
              <a:t>Ґрунтовна, на рівні міжнародних стандартів, академічна могилянська освіта: значна кількість годин вивчення англійської та української мов, психології, політології, соціології, менеджменту, маркетингу та ін. дисциплін</a:t>
            </a:r>
          </a:p>
          <a:p>
            <a:endParaRPr lang="uk-UA" sz="2600" dirty="0">
              <a:solidFill>
                <a:srgbClr val="103364"/>
              </a:solidFill>
            </a:endParaRPr>
          </a:p>
          <a:p>
            <a:r>
              <a:rPr lang="uk-UA" sz="2600" dirty="0">
                <a:solidFill>
                  <a:srgbClr val="103364"/>
                </a:solidFill>
              </a:rPr>
              <a:t>Викладання </a:t>
            </a:r>
            <a:r>
              <a:rPr lang="uk-UA" sz="2600" dirty="0">
                <a:solidFill>
                  <a:schemeClr val="tx2"/>
                </a:solidFill>
              </a:rPr>
              <a:t>окремих</a:t>
            </a:r>
            <a:r>
              <a:rPr lang="uk-UA" sz="2600" dirty="0">
                <a:solidFill>
                  <a:srgbClr val="103364"/>
                </a:solidFill>
              </a:rPr>
              <a:t> навчальних курсів англійською мовою</a:t>
            </a:r>
          </a:p>
          <a:p>
            <a:endParaRPr lang="x-none" sz="1700" dirty="0"/>
          </a:p>
        </p:txBody>
      </p:sp>
      <p:pic>
        <p:nvPicPr>
          <p:cNvPr id="17" name="Рисунок 16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865FA47B-430F-AA49-970F-8355AFD7DF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3689" y="6090999"/>
            <a:ext cx="2568311" cy="57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6735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3">
            <a:extLst>
              <a:ext uri="{FF2B5EF4-FFF2-40B4-BE49-F238E27FC236}">
                <a16:creationId xmlns="" xmlns:a16="http://schemas.microsoft.com/office/drawing/2014/main" id="{C898E17B-8408-D940-BEF5-EEA828BDCEF8}"/>
              </a:ext>
            </a:extLst>
          </p:cNvPr>
          <p:cNvSpPr/>
          <p:nvPr/>
        </p:nvSpPr>
        <p:spPr>
          <a:xfrm>
            <a:off x="-515410" y="3837946"/>
            <a:ext cx="4219576" cy="3398664"/>
          </a:xfrm>
          <a:custGeom>
            <a:avLst/>
            <a:gdLst>
              <a:gd name="connsiteX0" fmla="*/ 0 w 4033837"/>
              <a:gd name="connsiteY0" fmla="*/ 1699332 h 3398664"/>
              <a:gd name="connsiteX1" fmla="*/ 2016919 w 4033837"/>
              <a:gd name="connsiteY1" fmla="*/ 0 h 3398664"/>
              <a:gd name="connsiteX2" fmla="*/ 4033838 w 4033837"/>
              <a:gd name="connsiteY2" fmla="*/ 1699332 h 3398664"/>
              <a:gd name="connsiteX3" fmla="*/ 2016919 w 4033837"/>
              <a:gd name="connsiteY3" fmla="*/ 3398664 h 3398664"/>
              <a:gd name="connsiteX4" fmla="*/ 0 w 4033837"/>
              <a:gd name="connsiteY4" fmla="*/ 1699332 h 3398664"/>
              <a:gd name="connsiteX0" fmla="*/ 0 w 4662488"/>
              <a:gd name="connsiteY0" fmla="*/ 2146798 h 3411956"/>
              <a:gd name="connsiteX1" fmla="*/ 2645569 w 4662488"/>
              <a:gd name="connsiteY1" fmla="*/ 4554 h 3411956"/>
              <a:gd name="connsiteX2" fmla="*/ 4662488 w 4662488"/>
              <a:gd name="connsiteY2" fmla="*/ 1703886 h 3411956"/>
              <a:gd name="connsiteX3" fmla="*/ 2645569 w 4662488"/>
              <a:gd name="connsiteY3" fmla="*/ 3403218 h 3411956"/>
              <a:gd name="connsiteX4" fmla="*/ 0 w 4662488"/>
              <a:gd name="connsiteY4" fmla="*/ 2146798 h 3411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2488" h="3411956">
                <a:moveTo>
                  <a:pt x="0" y="2146798"/>
                </a:moveTo>
                <a:cubicBezTo>
                  <a:pt x="0" y="1208283"/>
                  <a:pt x="1868488" y="78373"/>
                  <a:pt x="2645569" y="4554"/>
                </a:cubicBezTo>
                <a:cubicBezTo>
                  <a:pt x="3422650" y="-69265"/>
                  <a:pt x="4662488" y="765371"/>
                  <a:pt x="4662488" y="1703886"/>
                </a:cubicBezTo>
                <a:cubicBezTo>
                  <a:pt x="4662488" y="2642401"/>
                  <a:pt x="3422650" y="3329399"/>
                  <a:pt x="2645569" y="3403218"/>
                </a:cubicBezTo>
                <a:cubicBezTo>
                  <a:pt x="1868488" y="3477037"/>
                  <a:pt x="0" y="3085313"/>
                  <a:pt x="0" y="2146798"/>
                </a:cubicBezTo>
                <a:close/>
              </a:path>
            </a:pathLst>
          </a:custGeom>
          <a:solidFill>
            <a:srgbClr val="70C5ED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4" name="Овал 13">
            <a:extLst>
              <a:ext uri="{FF2B5EF4-FFF2-40B4-BE49-F238E27FC236}">
                <a16:creationId xmlns="" xmlns:a16="http://schemas.microsoft.com/office/drawing/2014/main" id="{E1032DBF-5BBF-4B40-A6DA-43B4ED11204E}"/>
              </a:ext>
            </a:extLst>
          </p:cNvPr>
          <p:cNvSpPr/>
          <p:nvPr/>
        </p:nvSpPr>
        <p:spPr>
          <a:xfrm>
            <a:off x="8469045" y="-362160"/>
            <a:ext cx="4662488" cy="3411956"/>
          </a:xfrm>
          <a:custGeom>
            <a:avLst/>
            <a:gdLst>
              <a:gd name="connsiteX0" fmla="*/ 0 w 4033837"/>
              <a:gd name="connsiteY0" fmla="*/ 1699332 h 3398664"/>
              <a:gd name="connsiteX1" fmla="*/ 2016919 w 4033837"/>
              <a:gd name="connsiteY1" fmla="*/ 0 h 3398664"/>
              <a:gd name="connsiteX2" fmla="*/ 4033838 w 4033837"/>
              <a:gd name="connsiteY2" fmla="*/ 1699332 h 3398664"/>
              <a:gd name="connsiteX3" fmla="*/ 2016919 w 4033837"/>
              <a:gd name="connsiteY3" fmla="*/ 3398664 h 3398664"/>
              <a:gd name="connsiteX4" fmla="*/ 0 w 4033837"/>
              <a:gd name="connsiteY4" fmla="*/ 1699332 h 3398664"/>
              <a:gd name="connsiteX0" fmla="*/ 0 w 4662488"/>
              <a:gd name="connsiteY0" fmla="*/ 2146798 h 3411956"/>
              <a:gd name="connsiteX1" fmla="*/ 2645569 w 4662488"/>
              <a:gd name="connsiteY1" fmla="*/ 4554 h 3411956"/>
              <a:gd name="connsiteX2" fmla="*/ 4662488 w 4662488"/>
              <a:gd name="connsiteY2" fmla="*/ 1703886 h 3411956"/>
              <a:gd name="connsiteX3" fmla="*/ 2645569 w 4662488"/>
              <a:gd name="connsiteY3" fmla="*/ 3403218 h 3411956"/>
              <a:gd name="connsiteX4" fmla="*/ 0 w 4662488"/>
              <a:gd name="connsiteY4" fmla="*/ 2146798 h 3411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2488" h="3411956">
                <a:moveTo>
                  <a:pt x="0" y="2146798"/>
                </a:moveTo>
                <a:cubicBezTo>
                  <a:pt x="0" y="1208283"/>
                  <a:pt x="1868488" y="78373"/>
                  <a:pt x="2645569" y="4554"/>
                </a:cubicBezTo>
                <a:cubicBezTo>
                  <a:pt x="3422650" y="-69265"/>
                  <a:pt x="4662488" y="765371"/>
                  <a:pt x="4662488" y="1703886"/>
                </a:cubicBezTo>
                <a:cubicBezTo>
                  <a:pt x="4662488" y="2642401"/>
                  <a:pt x="3422650" y="3329399"/>
                  <a:pt x="2645569" y="3403218"/>
                </a:cubicBezTo>
                <a:cubicBezTo>
                  <a:pt x="1868488" y="3477037"/>
                  <a:pt x="0" y="3085313"/>
                  <a:pt x="0" y="2146798"/>
                </a:cubicBezTo>
                <a:close/>
              </a:path>
            </a:pathLst>
          </a:custGeom>
          <a:solidFill>
            <a:srgbClr val="70C5ED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E0BBC46-0EF6-2D44-8B4E-7DA609592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61535"/>
          </a:xfrm>
        </p:spPr>
        <p:txBody>
          <a:bodyPr>
            <a:normAutofit/>
          </a:bodyPr>
          <a:lstStyle/>
          <a:p>
            <a:r>
              <a:rPr lang="uk-UA" dirty="0"/>
              <a:t>Чому в </a:t>
            </a:r>
            <a:r>
              <a:rPr lang="uk-UA" dirty="0" err="1"/>
              <a:t>НаУКМА</a:t>
            </a:r>
            <a:r>
              <a:rPr lang="uk-UA" dirty="0"/>
              <a:t>? Викладачі – практики. </a:t>
            </a:r>
            <a:endParaRPr lang="x-none" dirty="0"/>
          </a:p>
        </p:txBody>
      </p:sp>
      <p:pic>
        <p:nvPicPr>
          <p:cNvPr id="5" name="Объект 4" descr="Изображение выглядит как человек, мужчина, внутренний, ноутбук&#10;&#10;Автоматически созданное описание">
            <a:extLst>
              <a:ext uri="{FF2B5EF4-FFF2-40B4-BE49-F238E27FC236}">
                <a16:creationId xmlns="" xmlns:a16="http://schemas.microsoft.com/office/drawing/2014/main" id="{018ED886-10A9-6246-B4C0-79E74FF094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67716" y="1836299"/>
            <a:ext cx="2177075" cy="30598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Изображение выглядит как человек, женщина, внутренний, в позе&#10;&#10;Автоматически созданное описание">
            <a:extLst>
              <a:ext uri="{FF2B5EF4-FFF2-40B4-BE49-F238E27FC236}">
                <a16:creationId xmlns="" xmlns:a16="http://schemas.microsoft.com/office/drawing/2014/main" id="{7E025D08-D123-A248-AA3F-BA9C0B0CB2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893" y="1836299"/>
            <a:ext cx="2138792" cy="28517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Изображение выглядит как человек, одежда&#10;&#10;Автоматически созданное описание">
            <a:extLst>
              <a:ext uri="{FF2B5EF4-FFF2-40B4-BE49-F238E27FC236}">
                <a16:creationId xmlns="" xmlns:a16="http://schemas.microsoft.com/office/drawing/2014/main" id="{B63F64BA-7475-0146-9644-85FDC2A1FE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440"/>
          <a:stretch/>
        </p:blipFill>
        <p:spPr>
          <a:xfrm>
            <a:off x="8666820" y="1535734"/>
            <a:ext cx="2548998" cy="33024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2A2EC6D-90B3-DB4D-BA37-16DB4B929EA3}"/>
              </a:ext>
            </a:extLst>
          </p:cNvPr>
          <p:cNvSpPr txBox="1"/>
          <p:nvPr/>
        </p:nvSpPr>
        <p:spPr>
          <a:xfrm>
            <a:off x="4392074" y="5211396"/>
            <a:ext cx="40957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Валентин </a:t>
            </a:r>
            <a:r>
              <a:rPr lang="ru-RU" dirty="0" err="1"/>
              <a:t>Королько</a:t>
            </a:r>
            <a:r>
              <a:rPr lang="ru-RU" dirty="0"/>
              <a:t>, доктор наук, </a:t>
            </a:r>
            <a:r>
              <a:rPr lang="ru-RU" dirty="0" err="1"/>
              <a:t>професор</a:t>
            </a:r>
            <a:r>
              <a:rPr lang="ru-RU" dirty="0"/>
              <a:t>,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у </a:t>
            </a:r>
            <a:r>
              <a:rPr lang="ru-RU" dirty="0" err="1"/>
              <a:t>міжнародних</a:t>
            </a:r>
            <a:r>
              <a:rPr lang="ru-RU" dirty="0"/>
              <a:t> </a:t>
            </a:r>
            <a:r>
              <a:rPr lang="ru-RU" dirty="0" err="1"/>
              <a:t>організаціях</a:t>
            </a:r>
            <a:r>
              <a:rPr lang="ru-RU" dirty="0"/>
              <a:t> та </a:t>
            </a:r>
            <a:r>
              <a:rPr lang="ru-RU" dirty="0" err="1"/>
              <a:t>агенціях</a:t>
            </a:r>
            <a:endParaRPr lang="x-none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A16AF4B-8CC5-5548-9DCD-C79C31F4BF31}"/>
              </a:ext>
            </a:extLst>
          </p:cNvPr>
          <p:cNvSpPr txBox="1"/>
          <p:nvPr/>
        </p:nvSpPr>
        <p:spPr>
          <a:xfrm>
            <a:off x="212941" y="4769009"/>
            <a:ext cx="3879055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dirty="0"/>
              <a:t>Алла </a:t>
            </a:r>
            <a:r>
              <a:rPr lang="ru-RU" dirty="0" err="1"/>
              <a:t>Зінченко</a:t>
            </a:r>
            <a:r>
              <a:rPr lang="ru-RU" dirty="0"/>
              <a:t>, </a:t>
            </a:r>
            <a:r>
              <a:rPr lang="ru-RU" dirty="0" err="1"/>
              <a:t>доцентка</a:t>
            </a:r>
            <a:r>
              <a:rPr lang="ru-RU" dirty="0"/>
              <a:t>, кандидатка </a:t>
            </a:r>
            <a:r>
              <a:rPr lang="ru-RU" dirty="0" err="1"/>
              <a:t>історичних</a:t>
            </a:r>
            <a:r>
              <a:rPr lang="ru-RU" dirty="0"/>
              <a:t> наук, </a:t>
            </a:r>
            <a:r>
              <a:rPr lang="ru-RU" dirty="0" err="1"/>
              <a:t>завідувачка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та гарант з </a:t>
            </a:r>
            <a:r>
              <a:rPr lang="ru-RU" dirty="0" err="1"/>
              <a:t>магістерської</a:t>
            </a:r>
            <a:r>
              <a:rPr lang="ru-RU" dirty="0"/>
              <a:t> </a:t>
            </a:r>
            <a:r>
              <a:rPr lang="ru-RU" dirty="0" err="1"/>
              <a:t>програми</a:t>
            </a:r>
            <a:r>
              <a:rPr lang="ru-RU" dirty="0"/>
              <a:t>,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в </a:t>
            </a:r>
            <a:r>
              <a:rPr lang="ru-RU" dirty="0" err="1"/>
              <a:t>державних</a:t>
            </a:r>
            <a:r>
              <a:rPr lang="ru-RU" dirty="0"/>
              <a:t> і </a:t>
            </a:r>
            <a:r>
              <a:rPr lang="ru-RU" dirty="0" err="1"/>
              <a:t>громадських</a:t>
            </a:r>
            <a:r>
              <a:rPr lang="ru-RU" dirty="0"/>
              <a:t> </a:t>
            </a:r>
            <a:r>
              <a:rPr lang="ru-RU" dirty="0" err="1"/>
              <a:t>організаціях</a:t>
            </a:r>
            <a:endParaRPr lang="x-none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936A186-40FB-AF42-8ECE-C4626A3DBF07}"/>
              </a:ext>
            </a:extLst>
          </p:cNvPr>
          <p:cNvSpPr txBox="1"/>
          <p:nvPr/>
        </p:nvSpPr>
        <p:spPr>
          <a:xfrm>
            <a:off x="8474069" y="4934398"/>
            <a:ext cx="349369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Ірина</a:t>
            </a:r>
            <a:r>
              <a:rPr lang="ru-RU" dirty="0"/>
              <a:t> </a:t>
            </a:r>
            <a:r>
              <a:rPr lang="ru-RU" dirty="0" err="1"/>
              <a:t>Тітаренко</a:t>
            </a:r>
            <a:r>
              <a:rPr lang="ru-RU" dirty="0"/>
              <a:t>, </a:t>
            </a:r>
            <a:r>
              <a:rPr lang="ru-RU" dirty="0" err="1"/>
              <a:t>доцентка</a:t>
            </a:r>
            <a:r>
              <a:rPr lang="ru-RU" dirty="0"/>
              <a:t>, кандидатка </a:t>
            </a:r>
            <a:r>
              <a:rPr lang="ru-RU" dirty="0" err="1"/>
              <a:t>педагогічних</a:t>
            </a:r>
            <a:r>
              <a:rPr lang="ru-RU" dirty="0"/>
              <a:t> наук, гарант </a:t>
            </a:r>
            <a:r>
              <a:rPr lang="ru-RU" dirty="0" err="1"/>
              <a:t>бакалаврської</a:t>
            </a:r>
            <a:r>
              <a:rPr lang="ru-RU" dirty="0"/>
              <a:t> </a:t>
            </a:r>
            <a:r>
              <a:rPr lang="ru-RU" dirty="0" err="1"/>
              <a:t>програми</a:t>
            </a:r>
            <a:r>
              <a:rPr lang="ru-RU" dirty="0"/>
              <a:t>,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в </a:t>
            </a:r>
            <a:r>
              <a:rPr lang="ru-RU" dirty="0" err="1"/>
              <a:t>професійних</a:t>
            </a:r>
            <a:r>
              <a:rPr lang="ru-RU" dirty="0"/>
              <a:t> </a:t>
            </a:r>
            <a:r>
              <a:rPr lang="ru-RU" dirty="0" err="1"/>
              <a:t>організаціях</a:t>
            </a:r>
            <a:r>
              <a:rPr lang="ru-RU" dirty="0"/>
              <a:t> і </a:t>
            </a:r>
            <a:r>
              <a:rPr lang="ru-RU" dirty="0" err="1"/>
              <a:t>міжнародних</a:t>
            </a:r>
            <a:r>
              <a:rPr lang="ru-RU" dirty="0"/>
              <a:t> проектах</a:t>
            </a:r>
            <a:endParaRPr lang="x-none" dirty="0"/>
          </a:p>
        </p:txBody>
      </p:sp>
      <p:pic>
        <p:nvPicPr>
          <p:cNvPr id="16" name="Рисунок 15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68CF3006-9B6F-C34E-AD13-AAEB10D488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7550" y="6280130"/>
            <a:ext cx="2568311" cy="57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937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Овал 17">
            <a:extLst>
              <a:ext uri="{FF2B5EF4-FFF2-40B4-BE49-F238E27FC236}">
                <a16:creationId xmlns="" xmlns:a16="http://schemas.microsoft.com/office/drawing/2014/main" id="{622AE4E7-B9C8-F546-940B-1979DBD33646}"/>
              </a:ext>
            </a:extLst>
          </p:cNvPr>
          <p:cNvSpPr/>
          <p:nvPr/>
        </p:nvSpPr>
        <p:spPr>
          <a:xfrm>
            <a:off x="5863648" y="5755009"/>
            <a:ext cx="2848541" cy="3162832"/>
          </a:xfrm>
          <a:custGeom>
            <a:avLst/>
            <a:gdLst>
              <a:gd name="connsiteX0" fmla="*/ 0 w 2276421"/>
              <a:gd name="connsiteY0" fmla="*/ 1025763 h 2051525"/>
              <a:gd name="connsiteX1" fmla="*/ 1138211 w 2276421"/>
              <a:gd name="connsiteY1" fmla="*/ 0 h 2051525"/>
              <a:gd name="connsiteX2" fmla="*/ 2276422 w 2276421"/>
              <a:gd name="connsiteY2" fmla="*/ 1025763 h 2051525"/>
              <a:gd name="connsiteX3" fmla="*/ 1138211 w 2276421"/>
              <a:gd name="connsiteY3" fmla="*/ 2051526 h 2051525"/>
              <a:gd name="connsiteX4" fmla="*/ 0 w 2276421"/>
              <a:gd name="connsiteY4" fmla="*/ 1025763 h 2051525"/>
              <a:gd name="connsiteX0" fmla="*/ 127774 w 2404196"/>
              <a:gd name="connsiteY0" fmla="*/ 1025763 h 3051651"/>
              <a:gd name="connsiteX1" fmla="*/ 1265985 w 2404196"/>
              <a:gd name="connsiteY1" fmla="*/ 0 h 3051651"/>
              <a:gd name="connsiteX2" fmla="*/ 2404196 w 2404196"/>
              <a:gd name="connsiteY2" fmla="*/ 1025763 h 3051651"/>
              <a:gd name="connsiteX3" fmla="*/ 451597 w 2404196"/>
              <a:gd name="connsiteY3" fmla="*/ 3051651 h 3051651"/>
              <a:gd name="connsiteX4" fmla="*/ 127774 w 2404196"/>
              <a:gd name="connsiteY4" fmla="*/ 1025763 h 3051651"/>
              <a:gd name="connsiteX0" fmla="*/ 20760 w 2868682"/>
              <a:gd name="connsiteY0" fmla="*/ 883903 h 3052949"/>
              <a:gd name="connsiteX1" fmla="*/ 1730471 w 2868682"/>
              <a:gd name="connsiteY1" fmla="*/ 1015 h 3052949"/>
              <a:gd name="connsiteX2" fmla="*/ 2868682 w 2868682"/>
              <a:gd name="connsiteY2" fmla="*/ 1026778 h 3052949"/>
              <a:gd name="connsiteX3" fmla="*/ 916083 w 2868682"/>
              <a:gd name="connsiteY3" fmla="*/ 3052666 h 3052949"/>
              <a:gd name="connsiteX4" fmla="*/ 20760 w 2868682"/>
              <a:gd name="connsiteY4" fmla="*/ 883903 h 3052949"/>
              <a:gd name="connsiteX0" fmla="*/ 592 w 2848514"/>
              <a:gd name="connsiteY0" fmla="*/ 916499 h 3085545"/>
              <a:gd name="connsiteX1" fmla="*/ 795903 w 2848514"/>
              <a:gd name="connsiteY1" fmla="*/ 953 h 3085545"/>
              <a:gd name="connsiteX2" fmla="*/ 2848514 w 2848514"/>
              <a:gd name="connsiteY2" fmla="*/ 1059374 h 3085545"/>
              <a:gd name="connsiteX3" fmla="*/ 895915 w 2848514"/>
              <a:gd name="connsiteY3" fmla="*/ 3085262 h 3085545"/>
              <a:gd name="connsiteX4" fmla="*/ 592 w 2848514"/>
              <a:gd name="connsiteY4" fmla="*/ 916499 h 3085545"/>
              <a:gd name="connsiteX0" fmla="*/ 619 w 2848541"/>
              <a:gd name="connsiteY0" fmla="*/ 993786 h 3162832"/>
              <a:gd name="connsiteX1" fmla="*/ 795930 w 2848541"/>
              <a:gd name="connsiteY1" fmla="*/ 78240 h 3162832"/>
              <a:gd name="connsiteX2" fmla="*/ 2848541 w 2848541"/>
              <a:gd name="connsiteY2" fmla="*/ 1136661 h 3162832"/>
              <a:gd name="connsiteX3" fmla="*/ 895942 w 2848541"/>
              <a:gd name="connsiteY3" fmla="*/ 3162549 h 3162832"/>
              <a:gd name="connsiteX4" fmla="*/ 619 w 2848541"/>
              <a:gd name="connsiteY4" fmla="*/ 993786 h 3162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8541" h="3162832">
                <a:moveTo>
                  <a:pt x="619" y="993786"/>
                </a:moveTo>
                <a:cubicBezTo>
                  <a:pt x="-16050" y="479735"/>
                  <a:pt x="304947" y="-239486"/>
                  <a:pt x="795930" y="78240"/>
                </a:cubicBezTo>
                <a:cubicBezTo>
                  <a:pt x="1286913" y="395966"/>
                  <a:pt x="2848541" y="570148"/>
                  <a:pt x="2848541" y="1136661"/>
                </a:cubicBezTo>
                <a:cubicBezTo>
                  <a:pt x="2848541" y="1703174"/>
                  <a:pt x="1370596" y="3186361"/>
                  <a:pt x="895942" y="3162549"/>
                </a:cubicBezTo>
                <a:cubicBezTo>
                  <a:pt x="421288" y="3138737"/>
                  <a:pt x="17288" y="1507837"/>
                  <a:pt x="619" y="993786"/>
                </a:cubicBezTo>
                <a:close/>
              </a:path>
            </a:pathLst>
          </a:custGeom>
          <a:solidFill>
            <a:srgbClr val="70C5ED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rgbClr val="70C5ED"/>
              </a:solidFill>
            </a:endParaRPr>
          </a:p>
        </p:txBody>
      </p:sp>
      <p:sp>
        <p:nvSpPr>
          <p:cNvPr id="20" name="Овал 17">
            <a:extLst>
              <a:ext uri="{FF2B5EF4-FFF2-40B4-BE49-F238E27FC236}">
                <a16:creationId xmlns="" xmlns:a16="http://schemas.microsoft.com/office/drawing/2014/main" id="{8C0A0C85-F96C-5243-94B8-BEADBB0CB970}"/>
              </a:ext>
            </a:extLst>
          </p:cNvPr>
          <p:cNvSpPr/>
          <p:nvPr/>
        </p:nvSpPr>
        <p:spPr>
          <a:xfrm rot="1380597">
            <a:off x="-898499" y="4006719"/>
            <a:ext cx="2868682" cy="3052949"/>
          </a:xfrm>
          <a:custGeom>
            <a:avLst/>
            <a:gdLst>
              <a:gd name="connsiteX0" fmla="*/ 0 w 2276421"/>
              <a:gd name="connsiteY0" fmla="*/ 1025763 h 2051525"/>
              <a:gd name="connsiteX1" fmla="*/ 1138211 w 2276421"/>
              <a:gd name="connsiteY1" fmla="*/ 0 h 2051525"/>
              <a:gd name="connsiteX2" fmla="*/ 2276422 w 2276421"/>
              <a:gd name="connsiteY2" fmla="*/ 1025763 h 2051525"/>
              <a:gd name="connsiteX3" fmla="*/ 1138211 w 2276421"/>
              <a:gd name="connsiteY3" fmla="*/ 2051526 h 2051525"/>
              <a:gd name="connsiteX4" fmla="*/ 0 w 2276421"/>
              <a:gd name="connsiteY4" fmla="*/ 1025763 h 2051525"/>
              <a:gd name="connsiteX0" fmla="*/ 127774 w 2404196"/>
              <a:gd name="connsiteY0" fmla="*/ 1025763 h 3051651"/>
              <a:gd name="connsiteX1" fmla="*/ 1265985 w 2404196"/>
              <a:gd name="connsiteY1" fmla="*/ 0 h 3051651"/>
              <a:gd name="connsiteX2" fmla="*/ 2404196 w 2404196"/>
              <a:gd name="connsiteY2" fmla="*/ 1025763 h 3051651"/>
              <a:gd name="connsiteX3" fmla="*/ 451597 w 2404196"/>
              <a:gd name="connsiteY3" fmla="*/ 3051651 h 3051651"/>
              <a:gd name="connsiteX4" fmla="*/ 127774 w 2404196"/>
              <a:gd name="connsiteY4" fmla="*/ 1025763 h 3051651"/>
              <a:gd name="connsiteX0" fmla="*/ 20760 w 2868682"/>
              <a:gd name="connsiteY0" fmla="*/ 883903 h 3052949"/>
              <a:gd name="connsiteX1" fmla="*/ 1730471 w 2868682"/>
              <a:gd name="connsiteY1" fmla="*/ 1015 h 3052949"/>
              <a:gd name="connsiteX2" fmla="*/ 2868682 w 2868682"/>
              <a:gd name="connsiteY2" fmla="*/ 1026778 h 3052949"/>
              <a:gd name="connsiteX3" fmla="*/ 916083 w 2868682"/>
              <a:gd name="connsiteY3" fmla="*/ 3052666 h 3052949"/>
              <a:gd name="connsiteX4" fmla="*/ 20760 w 2868682"/>
              <a:gd name="connsiteY4" fmla="*/ 883903 h 3052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8682" h="3052949">
                <a:moveTo>
                  <a:pt x="20760" y="883903"/>
                </a:moveTo>
                <a:cubicBezTo>
                  <a:pt x="156491" y="375295"/>
                  <a:pt x="1255817" y="-22797"/>
                  <a:pt x="1730471" y="1015"/>
                </a:cubicBezTo>
                <a:cubicBezTo>
                  <a:pt x="2205125" y="24827"/>
                  <a:pt x="2868682" y="460265"/>
                  <a:pt x="2868682" y="1026778"/>
                </a:cubicBezTo>
                <a:cubicBezTo>
                  <a:pt x="2868682" y="1593291"/>
                  <a:pt x="1390737" y="3076478"/>
                  <a:pt x="916083" y="3052666"/>
                </a:cubicBezTo>
                <a:cubicBezTo>
                  <a:pt x="441429" y="3028854"/>
                  <a:pt x="-114971" y="1392511"/>
                  <a:pt x="20760" y="883903"/>
                </a:cubicBezTo>
                <a:close/>
              </a:path>
            </a:pathLst>
          </a:custGeom>
          <a:solidFill>
            <a:srgbClr val="70C5ED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rgbClr val="70C5ED"/>
              </a:solidFill>
            </a:endParaRPr>
          </a:p>
        </p:txBody>
      </p:sp>
      <p:pic>
        <p:nvPicPr>
          <p:cNvPr id="7" name="Рисунок 6" descr="Изображение выглядит как человек, стена, внутрен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8274EE3D-091C-F744-87C8-E7932DBCE3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14" b="7895"/>
          <a:stretch/>
        </p:blipFill>
        <p:spPr>
          <a:xfrm>
            <a:off x="4517910" y="2915584"/>
            <a:ext cx="2691476" cy="2637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Изображение выглядит как текст, человек, мужчина, костюм&#10;&#10;Автоматически созданное описание">
            <a:extLst>
              <a:ext uri="{FF2B5EF4-FFF2-40B4-BE49-F238E27FC236}">
                <a16:creationId xmlns="" xmlns:a16="http://schemas.microsoft.com/office/drawing/2014/main" id="{07FD923B-E166-B040-AF0A-ADBD441A4B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931"/>
          <a:stretch/>
        </p:blipFill>
        <p:spPr>
          <a:xfrm>
            <a:off x="520845" y="191613"/>
            <a:ext cx="2631187" cy="264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9278E721-EEB9-F04A-8B29-A6687A78298A}"/>
              </a:ext>
            </a:extLst>
          </p:cNvPr>
          <p:cNvSpPr txBox="1"/>
          <p:nvPr/>
        </p:nvSpPr>
        <p:spPr>
          <a:xfrm>
            <a:off x="267420" y="2967335"/>
            <a:ext cx="2626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Дмитро</a:t>
            </a:r>
            <a:r>
              <a:rPr lang="ru-RU" dirty="0"/>
              <a:t> Коник </a:t>
            </a:r>
          </a:p>
          <a:p>
            <a:r>
              <a:rPr lang="ru-RU" dirty="0"/>
              <a:t>старший </a:t>
            </a:r>
            <a:r>
              <a:rPr lang="ru-RU" dirty="0" err="1"/>
              <a:t>викладач</a:t>
            </a:r>
            <a:r>
              <a:rPr lang="ru-RU" dirty="0"/>
              <a:t>, кандидат </a:t>
            </a:r>
            <a:r>
              <a:rPr lang="ru-RU" dirty="0" err="1"/>
              <a:t>соціологічних</a:t>
            </a:r>
            <a:r>
              <a:rPr lang="ru-RU" dirty="0"/>
              <a:t> наук,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в </a:t>
            </a:r>
            <a:r>
              <a:rPr lang="ru-RU" dirty="0" err="1"/>
              <a:t>міжнародних</a:t>
            </a:r>
            <a:r>
              <a:rPr lang="ru-RU" dirty="0"/>
              <a:t> </a:t>
            </a:r>
            <a:r>
              <a:rPr lang="ru-RU" dirty="0" err="1"/>
              <a:t>організаціях</a:t>
            </a:r>
            <a:endParaRPr lang="x-none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4DA4100-F393-134D-831B-5B2D9B3E19C2}"/>
              </a:ext>
            </a:extLst>
          </p:cNvPr>
          <p:cNvSpPr txBox="1"/>
          <p:nvPr/>
        </p:nvSpPr>
        <p:spPr>
          <a:xfrm>
            <a:off x="8703691" y="3181275"/>
            <a:ext cx="25660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Ольга </a:t>
            </a:r>
            <a:r>
              <a:rPr lang="ru-RU" dirty="0" err="1"/>
              <a:t>Сусська</a:t>
            </a:r>
            <a:r>
              <a:rPr lang="ru-RU" dirty="0"/>
              <a:t> </a:t>
            </a:r>
          </a:p>
          <a:p>
            <a:r>
              <a:rPr lang="ru-RU" dirty="0" err="1"/>
              <a:t>професорка</a:t>
            </a:r>
            <a:r>
              <a:rPr lang="ru-RU" dirty="0"/>
              <a:t>, доктор </a:t>
            </a:r>
            <a:r>
              <a:rPr lang="ru-RU" dirty="0" err="1"/>
              <a:t>соціологічних</a:t>
            </a:r>
            <a:r>
              <a:rPr lang="ru-RU" dirty="0"/>
              <a:t> наук,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в </a:t>
            </a:r>
            <a:r>
              <a:rPr lang="ru-RU" dirty="0" err="1"/>
              <a:t>наукових</a:t>
            </a:r>
            <a:r>
              <a:rPr lang="ru-RU" dirty="0"/>
              <a:t> структурах  та ЗМІ</a:t>
            </a:r>
            <a:endParaRPr lang="x-none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B29C61C0-DABB-F244-8B11-97CDC653D60F}"/>
              </a:ext>
            </a:extLst>
          </p:cNvPr>
          <p:cNvSpPr txBox="1"/>
          <p:nvPr/>
        </p:nvSpPr>
        <p:spPr>
          <a:xfrm>
            <a:off x="4115419" y="5644441"/>
            <a:ext cx="42557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Оксана Некрасова </a:t>
            </a:r>
            <a:r>
              <a:rPr lang="ru-RU" dirty="0" err="1"/>
              <a:t>доцентка</a:t>
            </a:r>
            <a:r>
              <a:rPr lang="ru-RU" dirty="0"/>
              <a:t>, кандидатка </a:t>
            </a:r>
            <a:r>
              <a:rPr lang="ru-RU" dirty="0" err="1"/>
              <a:t>історичних</a:t>
            </a:r>
            <a:r>
              <a:rPr lang="ru-RU" dirty="0"/>
              <a:t> наук,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керівництва</a:t>
            </a:r>
            <a:r>
              <a:rPr lang="ru-RU" dirty="0"/>
              <a:t> </a:t>
            </a:r>
            <a:r>
              <a:rPr lang="ru-RU" dirty="0" err="1"/>
              <a:t>підприємницькими</a:t>
            </a:r>
            <a:r>
              <a:rPr lang="ru-RU" dirty="0"/>
              <a:t> </a:t>
            </a:r>
            <a:r>
              <a:rPr lang="ru-RU" dirty="0" err="1"/>
              <a:t>організаціями</a:t>
            </a:r>
            <a:endParaRPr lang="x-none" dirty="0"/>
          </a:p>
        </p:txBody>
      </p:sp>
      <p:sp>
        <p:nvSpPr>
          <p:cNvPr id="18" name="Овал 17">
            <a:extLst>
              <a:ext uri="{FF2B5EF4-FFF2-40B4-BE49-F238E27FC236}">
                <a16:creationId xmlns="" xmlns:a16="http://schemas.microsoft.com/office/drawing/2014/main" id="{0E4C3304-35B2-F94E-9A08-9FD57C90805C}"/>
              </a:ext>
            </a:extLst>
          </p:cNvPr>
          <p:cNvSpPr/>
          <p:nvPr/>
        </p:nvSpPr>
        <p:spPr>
          <a:xfrm rot="20730959">
            <a:off x="9844184" y="-366498"/>
            <a:ext cx="2851089" cy="3051997"/>
          </a:xfrm>
          <a:custGeom>
            <a:avLst/>
            <a:gdLst>
              <a:gd name="connsiteX0" fmla="*/ 0 w 2276421"/>
              <a:gd name="connsiteY0" fmla="*/ 1025763 h 2051525"/>
              <a:gd name="connsiteX1" fmla="*/ 1138211 w 2276421"/>
              <a:gd name="connsiteY1" fmla="*/ 0 h 2051525"/>
              <a:gd name="connsiteX2" fmla="*/ 2276422 w 2276421"/>
              <a:gd name="connsiteY2" fmla="*/ 1025763 h 2051525"/>
              <a:gd name="connsiteX3" fmla="*/ 1138211 w 2276421"/>
              <a:gd name="connsiteY3" fmla="*/ 2051526 h 2051525"/>
              <a:gd name="connsiteX4" fmla="*/ 0 w 2276421"/>
              <a:gd name="connsiteY4" fmla="*/ 1025763 h 2051525"/>
              <a:gd name="connsiteX0" fmla="*/ 127774 w 2404196"/>
              <a:gd name="connsiteY0" fmla="*/ 1025763 h 3051651"/>
              <a:gd name="connsiteX1" fmla="*/ 1265985 w 2404196"/>
              <a:gd name="connsiteY1" fmla="*/ 0 h 3051651"/>
              <a:gd name="connsiteX2" fmla="*/ 2404196 w 2404196"/>
              <a:gd name="connsiteY2" fmla="*/ 1025763 h 3051651"/>
              <a:gd name="connsiteX3" fmla="*/ 451597 w 2404196"/>
              <a:gd name="connsiteY3" fmla="*/ 3051651 h 3051651"/>
              <a:gd name="connsiteX4" fmla="*/ 127774 w 2404196"/>
              <a:gd name="connsiteY4" fmla="*/ 1025763 h 3051651"/>
              <a:gd name="connsiteX0" fmla="*/ 20760 w 2868682"/>
              <a:gd name="connsiteY0" fmla="*/ 883903 h 3052949"/>
              <a:gd name="connsiteX1" fmla="*/ 1730471 w 2868682"/>
              <a:gd name="connsiteY1" fmla="*/ 1015 h 3052949"/>
              <a:gd name="connsiteX2" fmla="*/ 2868682 w 2868682"/>
              <a:gd name="connsiteY2" fmla="*/ 1026778 h 3052949"/>
              <a:gd name="connsiteX3" fmla="*/ 916083 w 2868682"/>
              <a:gd name="connsiteY3" fmla="*/ 3052666 h 3052949"/>
              <a:gd name="connsiteX4" fmla="*/ 20760 w 2868682"/>
              <a:gd name="connsiteY4" fmla="*/ 883903 h 3052949"/>
              <a:gd name="connsiteX0" fmla="*/ 22083 w 2821019"/>
              <a:gd name="connsiteY0" fmla="*/ 964696 h 3051868"/>
              <a:gd name="connsiteX1" fmla="*/ 1682808 w 2821019"/>
              <a:gd name="connsiteY1" fmla="*/ 165 h 3051868"/>
              <a:gd name="connsiteX2" fmla="*/ 2821019 w 2821019"/>
              <a:gd name="connsiteY2" fmla="*/ 1025928 h 3051868"/>
              <a:gd name="connsiteX3" fmla="*/ 868420 w 2821019"/>
              <a:gd name="connsiteY3" fmla="*/ 3051816 h 3051868"/>
              <a:gd name="connsiteX4" fmla="*/ 22083 w 2821019"/>
              <a:gd name="connsiteY4" fmla="*/ 964696 h 3051868"/>
              <a:gd name="connsiteX0" fmla="*/ 52153 w 2851089"/>
              <a:gd name="connsiteY0" fmla="*/ 964825 h 3051997"/>
              <a:gd name="connsiteX1" fmla="*/ 1712878 w 2851089"/>
              <a:gd name="connsiteY1" fmla="*/ 294 h 3051997"/>
              <a:gd name="connsiteX2" fmla="*/ 2851089 w 2851089"/>
              <a:gd name="connsiteY2" fmla="*/ 1026057 h 3051997"/>
              <a:gd name="connsiteX3" fmla="*/ 898490 w 2851089"/>
              <a:gd name="connsiteY3" fmla="*/ 3051945 h 3051997"/>
              <a:gd name="connsiteX4" fmla="*/ 52153 w 2851089"/>
              <a:gd name="connsiteY4" fmla="*/ 964825 h 3051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1089" h="3051997">
                <a:moveTo>
                  <a:pt x="52153" y="964825"/>
                </a:moveTo>
                <a:cubicBezTo>
                  <a:pt x="-301973" y="243946"/>
                  <a:pt x="1246389" y="-9911"/>
                  <a:pt x="1712878" y="294"/>
                </a:cubicBezTo>
                <a:cubicBezTo>
                  <a:pt x="2179367" y="10499"/>
                  <a:pt x="2851089" y="459544"/>
                  <a:pt x="2851089" y="1026057"/>
                </a:cubicBezTo>
                <a:cubicBezTo>
                  <a:pt x="2851089" y="1592570"/>
                  <a:pt x="1364979" y="3062150"/>
                  <a:pt x="898490" y="3051945"/>
                </a:cubicBezTo>
                <a:cubicBezTo>
                  <a:pt x="432001" y="3041740"/>
                  <a:pt x="406279" y="1685704"/>
                  <a:pt x="52153" y="964825"/>
                </a:cubicBezTo>
                <a:close/>
              </a:path>
            </a:pathLst>
          </a:custGeom>
          <a:solidFill>
            <a:srgbClr val="70C5ED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rgbClr val="70C5ED"/>
              </a:solidFill>
            </a:endParaRPr>
          </a:p>
        </p:txBody>
      </p:sp>
      <p:pic>
        <p:nvPicPr>
          <p:cNvPr id="21" name="Рисунок 20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91DEBB31-CA2F-C947-AFAD-033F5BFD45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67" y="6014466"/>
            <a:ext cx="2568311" cy="577870"/>
          </a:xfrm>
          <a:prstGeom prst="rect">
            <a:avLst/>
          </a:prstGeom>
        </p:spPr>
      </p:pic>
      <p:pic>
        <p:nvPicPr>
          <p:cNvPr id="5" name="Объект 4" descr="Изображение выглядит как человек, очки&#10;&#10;Автоматически созданное описание">
            <a:extLst>
              <a:ext uri="{FF2B5EF4-FFF2-40B4-BE49-F238E27FC236}">
                <a16:creationId xmlns="" xmlns:a16="http://schemas.microsoft.com/office/drawing/2014/main" id="{581DBBC1-7014-214E-8A68-D107DB832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8371177" y="290229"/>
            <a:ext cx="2734630" cy="26373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5722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Овал 17">
            <a:extLst>
              <a:ext uri="{FF2B5EF4-FFF2-40B4-BE49-F238E27FC236}">
                <a16:creationId xmlns="" xmlns:a16="http://schemas.microsoft.com/office/drawing/2014/main" id="{622AE4E7-B9C8-F546-940B-1979DBD33646}"/>
              </a:ext>
            </a:extLst>
          </p:cNvPr>
          <p:cNvSpPr/>
          <p:nvPr/>
        </p:nvSpPr>
        <p:spPr>
          <a:xfrm>
            <a:off x="5863648" y="5755009"/>
            <a:ext cx="2848541" cy="3162832"/>
          </a:xfrm>
          <a:custGeom>
            <a:avLst/>
            <a:gdLst>
              <a:gd name="connsiteX0" fmla="*/ 0 w 2276421"/>
              <a:gd name="connsiteY0" fmla="*/ 1025763 h 2051525"/>
              <a:gd name="connsiteX1" fmla="*/ 1138211 w 2276421"/>
              <a:gd name="connsiteY1" fmla="*/ 0 h 2051525"/>
              <a:gd name="connsiteX2" fmla="*/ 2276422 w 2276421"/>
              <a:gd name="connsiteY2" fmla="*/ 1025763 h 2051525"/>
              <a:gd name="connsiteX3" fmla="*/ 1138211 w 2276421"/>
              <a:gd name="connsiteY3" fmla="*/ 2051526 h 2051525"/>
              <a:gd name="connsiteX4" fmla="*/ 0 w 2276421"/>
              <a:gd name="connsiteY4" fmla="*/ 1025763 h 2051525"/>
              <a:gd name="connsiteX0" fmla="*/ 127774 w 2404196"/>
              <a:gd name="connsiteY0" fmla="*/ 1025763 h 3051651"/>
              <a:gd name="connsiteX1" fmla="*/ 1265985 w 2404196"/>
              <a:gd name="connsiteY1" fmla="*/ 0 h 3051651"/>
              <a:gd name="connsiteX2" fmla="*/ 2404196 w 2404196"/>
              <a:gd name="connsiteY2" fmla="*/ 1025763 h 3051651"/>
              <a:gd name="connsiteX3" fmla="*/ 451597 w 2404196"/>
              <a:gd name="connsiteY3" fmla="*/ 3051651 h 3051651"/>
              <a:gd name="connsiteX4" fmla="*/ 127774 w 2404196"/>
              <a:gd name="connsiteY4" fmla="*/ 1025763 h 3051651"/>
              <a:gd name="connsiteX0" fmla="*/ 20760 w 2868682"/>
              <a:gd name="connsiteY0" fmla="*/ 883903 h 3052949"/>
              <a:gd name="connsiteX1" fmla="*/ 1730471 w 2868682"/>
              <a:gd name="connsiteY1" fmla="*/ 1015 h 3052949"/>
              <a:gd name="connsiteX2" fmla="*/ 2868682 w 2868682"/>
              <a:gd name="connsiteY2" fmla="*/ 1026778 h 3052949"/>
              <a:gd name="connsiteX3" fmla="*/ 916083 w 2868682"/>
              <a:gd name="connsiteY3" fmla="*/ 3052666 h 3052949"/>
              <a:gd name="connsiteX4" fmla="*/ 20760 w 2868682"/>
              <a:gd name="connsiteY4" fmla="*/ 883903 h 3052949"/>
              <a:gd name="connsiteX0" fmla="*/ 592 w 2848514"/>
              <a:gd name="connsiteY0" fmla="*/ 916499 h 3085545"/>
              <a:gd name="connsiteX1" fmla="*/ 795903 w 2848514"/>
              <a:gd name="connsiteY1" fmla="*/ 953 h 3085545"/>
              <a:gd name="connsiteX2" fmla="*/ 2848514 w 2848514"/>
              <a:gd name="connsiteY2" fmla="*/ 1059374 h 3085545"/>
              <a:gd name="connsiteX3" fmla="*/ 895915 w 2848514"/>
              <a:gd name="connsiteY3" fmla="*/ 3085262 h 3085545"/>
              <a:gd name="connsiteX4" fmla="*/ 592 w 2848514"/>
              <a:gd name="connsiteY4" fmla="*/ 916499 h 3085545"/>
              <a:gd name="connsiteX0" fmla="*/ 619 w 2848541"/>
              <a:gd name="connsiteY0" fmla="*/ 993786 h 3162832"/>
              <a:gd name="connsiteX1" fmla="*/ 795930 w 2848541"/>
              <a:gd name="connsiteY1" fmla="*/ 78240 h 3162832"/>
              <a:gd name="connsiteX2" fmla="*/ 2848541 w 2848541"/>
              <a:gd name="connsiteY2" fmla="*/ 1136661 h 3162832"/>
              <a:gd name="connsiteX3" fmla="*/ 895942 w 2848541"/>
              <a:gd name="connsiteY3" fmla="*/ 3162549 h 3162832"/>
              <a:gd name="connsiteX4" fmla="*/ 619 w 2848541"/>
              <a:gd name="connsiteY4" fmla="*/ 993786 h 3162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8541" h="3162832">
                <a:moveTo>
                  <a:pt x="619" y="993786"/>
                </a:moveTo>
                <a:cubicBezTo>
                  <a:pt x="-16050" y="479735"/>
                  <a:pt x="304947" y="-239486"/>
                  <a:pt x="795930" y="78240"/>
                </a:cubicBezTo>
                <a:cubicBezTo>
                  <a:pt x="1286913" y="395966"/>
                  <a:pt x="2848541" y="570148"/>
                  <a:pt x="2848541" y="1136661"/>
                </a:cubicBezTo>
                <a:cubicBezTo>
                  <a:pt x="2848541" y="1703174"/>
                  <a:pt x="1370596" y="3186361"/>
                  <a:pt x="895942" y="3162549"/>
                </a:cubicBezTo>
                <a:cubicBezTo>
                  <a:pt x="421288" y="3138737"/>
                  <a:pt x="17288" y="1507837"/>
                  <a:pt x="619" y="993786"/>
                </a:cubicBezTo>
                <a:close/>
              </a:path>
            </a:pathLst>
          </a:custGeom>
          <a:solidFill>
            <a:srgbClr val="70C5ED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rgbClr val="70C5ED"/>
              </a:solidFill>
            </a:endParaRPr>
          </a:p>
        </p:txBody>
      </p:sp>
      <p:sp>
        <p:nvSpPr>
          <p:cNvPr id="20" name="Овал 17">
            <a:extLst>
              <a:ext uri="{FF2B5EF4-FFF2-40B4-BE49-F238E27FC236}">
                <a16:creationId xmlns="" xmlns:a16="http://schemas.microsoft.com/office/drawing/2014/main" id="{8C0A0C85-F96C-5243-94B8-BEADBB0CB970}"/>
              </a:ext>
            </a:extLst>
          </p:cNvPr>
          <p:cNvSpPr/>
          <p:nvPr/>
        </p:nvSpPr>
        <p:spPr>
          <a:xfrm rot="1380597">
            <a:off x="-898499" y="4006719"/>
            <a:ext cx="2868682" cy="3052949"/>
          </a:xfrm>
          <a:custGeom>
            <a:avLst/>
            <a:gdLst>
              <a:gd name="connsiteX0" fmla="*/ 0 w 2276421"/>
              <a:gd name="connsiteY0" fmla="*/ 1025763 h 2051525"/>
              <a:gd name="connsiteX1" fmla="*/ 1138211 w 2276421"/>
              <a:gd name="connsiteY1" fmla="*/ 0 h 2051525"/>
              <a:gd name="connsiteX2" fmla="*/ 2276422 w 2276421"/>
              <a:gd name="connsiteY2" fmla="*/ 1025763 h 2051525"/>
              <a:gd name="connsiteX3" fmla="*/ 1138211 w 2276421"/>
              <a:gd name="connsiteY3" fmla="*/ 2051526 h 2051525"/>
              <a:gd name="connsiteX4" fmla="*/ 0 w 2276421"/>
              <a:gd name="connsiteY4" fmla="*/ 1025763 h 2051525"/>
              <a:gd name="connsiteX0" fmla="*/ 127774 w 2404196"/>
              <a:gd name="connsiteY0" fmla="*/ 1025763 h 3051651"/>
              <a:gd name="connsiteX1" fmla="*/ 1265985 w 2404196"/>
              <a:gd name="connsiteY1" fmla="*/ 0 h 3051651"/>
              <a:gd name="connsiteX2" fmla="*/ 2404196 w 2404196"/>
              <a:gd name="connsiteY2" fmla="*/ 1025763 h 3051651"/>
              <a:gd name="connsiteX3" fmla="*/ 451597 w 2404196"/>
              <a:gd name="connsiteY3" fmla="*/ 3051651 h 3051651"/>
              <a:gd name="connsiteX4" fmla="*/ 127774 w 2404196"/>
              <a:gd name="connsiteY4" fmla="*/ 1025763 h 3051651"/>
              <a:gd name="connsiteX0" fmla="*/ 20760 w 2868682"/>
              <a:gd name="connsiteY0" fmla="*/ 883903 h 3052949"/>
              <a:gd name="connsiteX1" fmla="*/ 1730471 w 2868682"/>
              <a:gd name="connsiteY1" fmla="*/ 1015 h 3052949"/>
              <a:gd name="connsiteX2" fmla="*/ 2868682 w 2868682"/>
              <a:gd name="connsiteY2" fmla="*/ 1026778 h 3052949"/>
              <a:gd name="connsiteX3" fmla="*/ 916083 w 2868682"/>
              <a:gd name="connsiteY3" fmla="*/ 3052666 h 3052949"/>
              <a:gd name="connsiteX4" fmla="*/ 20760 w 2868682"/>
              <a:gd name="connsiteY4" fmla="*/ 883903 h 3052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8682" h="3052949">
                <a:moveTo>
                  <a:pt x="20760" y="883903"/>
                </a:moveTo>
                <a:cubicBezTo>
                  <a:pt x="156491" y="375295"/>
                  <a:pt x="1255817" y="-22797"/>
                  <a:pt x="1730471" y="1015"/>
                </a:cubicBezTo>
                <a:cubicBezTo>
                  <a:pt x="2205125" y="24827"/>
                  <a:pt x="2868682" y="460265"/>
                  <a:pt x="2868682" y="1026778"/>
                </a:cubicBezTo>
                <a:cubicBezTo>
                  <a:pt x="2868682" y="1593291"/>
                  <a:pt x="1390737" y="3076478"/>
                  <a:pt x="916083" y="3052666"/>
                </a:cubicBezTo>
                <a:cubicBezTo>
                  <a:pt x="441429" y="3028854"/>
                  <a:pt x="-114971" y="1392511"/>
                  <a:pt x="20760" y="883903"/>
                </a:cubicBezTo>
                <a:close/>
              </a:path>
            </a:pathLst>
          </a:custGeom>
          <a:solidFill>
            <a:srgbClr val="70C5ED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rgbClr val="70C5ED"/>
              </a:solidFill>
            </a:endParaRPr>
          </a:p>
        </p:txBody>
      </p:sp>
      <p:pic>
        <p:nvPicPr>
          <p:cNvPr id="9" name="Рисунок 8" descr="Изображение выглядит как небо, внешний, человек, мужчина&#10;&#10;Автоматически созданное описание">
            <a:extLst>
              <a:ext uri="{FF2B5EF4-FFF2-40B4-BE49-F238E27FC236}">
                <a16:creationId xmlns="" xmlns:a16="http://schemas.microsoft.com/office/drawing/2014/main" id="{D1B8871A-487C-C645-94DE-651CBC78F8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922"/>
          <a:stretch/>
        </p:blipFill>
        <p:spPr>
          <a:xfrm>
            <a:off x="267129" y="789494"/>
            <a:ext cx="2691475" cy="2766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2C60C0C-38F4-8B46-8068-60059DB572DC}"/>
              </a:ext>
            </a:extLst>
          </p:cNvPr>
          <p:cNvSpPr txBox="1"/>
          <p:nvPr/>
        </p:nvSpPr>
        <p:spPr>
          <a:xfrm>
            <a:off x="267129" y="3867652"/>
            <a:ext cx="4371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Анатолій</a:t>
            </a:r>
            <a:r>
              <a:rPr lang="ru-RU" dirty="0"/>
              <a:t> Мельник </a:t>
            </a:r>
            <a:endParaRPr lang="en-US" dirty="0"/>
          </a:p>
          <a:p>
            <a:r>
              <a:rPr lang="ru-RU" dirty="0"/>
              <a:t>старший </a:t>
            </a:r>
            <a:r>
              <a:rPr lang="ru-RU" dirty="0" err="1"/>
              <a:t>викладач</a:t>
            </a:r>
            <a:r>
              <a:rPr lang="ru-RU" dirty="0"/>
              <a:t>, </a:t>
            </a:r>
          </a:p>
          <a:p>
            <a:r>
              <a:rPr lang="ru-RU" dirty="0" err="1"/>
              <a:t>випускник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, </a:t>
            </a:r>
            <a:endParaRPr lang="en-US" dirty="0"/>
          </a:p>
          <a:p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в </a:t>
            </a:r>
            <a:r>
              <a:rPr lang="en-US" dirty="0"/>
              <a:t>PR </a:t>
            </a:r>
            <a:r>
              <a:rPr lang="uk-UA" dirty="0"/>
              <a:t>агенціях</a:t>
            </a:r>
            <a:endParaRPr lang="x-none" dirty="0"/>
          </a:p>
        </p:txBody>
      </p:sp>
      <p:sp>
        <p:nvSpPr>
          <p:cNvPr id="18" name="Овал 17">
            <a:extLst>
              <a:ext uri="{FF2B5EF4-FFF2-40B4-BE49-F238E27FC236}">
                <a16:creationId xmlns="" xmlns:a16="http://schemas.microsoft.com/office/drawing/2014/main" id="{0E4C3304-35B2-F94E-9A08-9FD57C90805C}"/>
              </a:ext>
            </a:extLst>
          </p:cNvPr>
          <p:cNvSpPr/>
          <p:nvPr/>
        </p:nvSpPr>
        <p:spPr>
          <a:xfrm rot="20730959">
            <a:off x="9844184" y="-366498"/>
            <a:ext cx="2851089" cy="3051997"/>
          </a:xfrm>
          <a:custGeom>
            <a:avLst/>
            <a:gdLst>
              <a:gd name="connsiteX0" fmla="*/ 0 w 2276421"/>
              <a:gd name="connsiteY0" fmla="*/ 1025763 h 2051525"/>
              <a:gd name="connsiteX1" fmla="*/ 1138211 w 2276421"/>
              <a:gd name="connsiteY1" fmla="*/ 0 h 2051525"/>
              <a:gd name="connsiteX2" fmla="*/ 2276422 w 2276421"/>
              <a:gd name="connsiteY2" fmla="*/ 1025763 h 2051525"/>
              <a:gd name="connsiteX3" fmla="*/ 1138211 w 2276421"/>
              <a:gd name="connsiteY3" fmla="*/ 2051526 h 2051525"/>
              <a:gd name="connsiteX4" fmla="*/ 0 w 2276421"/>
              <a:gd name="connsiteY4" fmla="*/ 1025763 h 2051525"/>
              <a:gd name="connsiteX0" fmla="*/ 127774 w 2404196"/>
              <a:gd name="connsiteY0" fmla="*/ 1025763 h 3051651"/>
              <a:gd name="connsiteX1" fmla="*/ 1265985 w 2404196"/>
              <a:gd name="connsiteY1" fmla="*/ 0 h 3051651"/>
              <a:gd name="connsiteX2" fmla="*/ 2404196 w 2404196"/>
              <a:gd name="connsiteY2" fmla="*/ 1025763 h 3051651"/>
              <a:gd name="connsiteX3" fmla="*/ 451597 w 2404196"/>
              <a:gd name="connsiteY3" fmla="*/ 3051651 h 3051651"/>
              <a:gd name="connsiteX4" fmla="*/ 127774 w 2404196"/>
              <a:gd name="connsiteY4" fmla="*/ 1025763 h 3051651"/>
              <a:gd name="connsiteX0" fmla="*/ 20760 w 2868682"/>
              <a:gd name="connsiteY0" fmla="*/ 883903 h 3052949"/>
              <a:gd name="connsiteX1" fmla="*/ 1730471 w 2868682"/>
              <a:gd name="connsiteY1" fmla="*/ 1015 h 3052949"/>
              <a:gd name="connsiteX2" fmla="*/ 2868682 w 2868682"/>
              <a:gd name="connsiteY2" fmla="*/ 1026778 h 3052949"/>
              <a:gd name="connsiteX3" fmla="*/ 916083 w 2868682"/>
              <a:gd name="connsiteY3" fmla="*/ 3052666 h 3052949"/>
              <a:gd name="connsiteX4" fmla="*/ 20760 w 2868682"/>
              <a:gd name="connsiteY4" fmla="*/ 883903 h 3052949"/>
              <a:gd name="connsiteX0" fmla="*/ 22083 w 2821019"/>
              <a:gd name="connsiteY0" fmla="*/ 964696 h 3051868"/>
              <a:gd name="connsiteX1" fmla="*/ 1682808 w 2821019"/>
              <a:gd name="connsiteY1" fmla="*/ 165 h 3051868"/>
              <a:gd name="connsiteX2" fmla="*/ 2821019 w 2821019"/>
              <a:gd name="connsiteY2" fmla="*/ 1025928 h 3051868"/>
              <a:gd name="connsiteX3" fmla="*/ 868420 w 2821019"/>
              <a:gd name="connsiteY3" fmla="*/ 3051816 h 3051868"/>
              <a:gd name="connsiteX4" fmla="*/ 22083 w 2821019"/>
              <a:gd name="connsiteY4" fmla="*/ 964696 h 3051868"/>
              <a:gd name="connsiteX0" fmla="*/ 52153 w 2851089"/>
              <a:gd name="connsiteY0" fmla="*/ 964825 h 3051997"/>
              <a:gd name="connsiteX1" fmla="*/ 1712878 w 2851089"/>
              <a:gd name="connsiteY1" fmla="*/ 294 h 3051997"/>
              <a:gd name="connsiteX2" fmla="*/ 2851089 w 2851089"/>
              <a:gd name="connsiteY2" fmla="*/ 1026057 h 3051997"/>
              <a:gd name="connsiteX3" fmla="*/ 898490 w 2851089"/>
              <a:gd name="connsiteY3" fmla="*/ 3051945 h 3051997"/>
              <a:gd name="connsiteX4" fmla="*/ 52153 w 2851089"/>
              <a:gd name="connsiteY4" fmla="*/ 964825 h 3051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1089" h="3051997">
                <a:moveTo>
                  <a:pt x="52153" y="964825"/>
                </a:moveTo>
                <a:cubicBezTo>
                  <a:pt x="-301973" y="243946"/>
                  <a:pt x="1246389" y="-9911"/>
                  <a:pt x="1712878" y="294"/>
                </a:cubicBezTo>
                <a:cubicBezTo>
                  <a:pt x="2179367" y="10499"/>
                  <a:pt x="2851089" y="459544"/>
                  <a:pt x="2851089" y="1026057"/>
                </a:cubicBezTo>
                <a:cubicBezTo>
                  <a:pt x="2851089" y="1592570"/>
                  <a:pt x="1364979" y="3062150"/>
                  <a:pt x="898490" y="3051945"/>
                </a:cubicBezTo>
                <a:cubicBezTo>
                  <a:pt x="432001" y="3041740"/>
                  <a:pt x="406279" y="1685704"/>
                  <a:pt x="52153" y="964825"/>
                </a:cubicBezTo>
                <a:close/>
              </a:path>
            </a:pathLst>
          </a:custGeom>
          <a:solidFill>
            <a:srgbClr val="70C5ED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rgbClr val="70C5ED"/>
              </a:solidFill>
            </a:endParaRPr>
          </a:p>
        </p:txBody>
      </p:sp>
      <p:pic>
        <p:nvPicPr>
          <p:cNvPr id="21" name="Рисунок 20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91DEBB31-CA2F-C947-AFAD-033F5BFD4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7" y="6014466"/>
            <a:ext cx="2568311" cy="57787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D809576B-88C1-8B87-0077-2B9001121F39}"/>
              </a:ext>
            </a:extLst>
          </p:cNvPr>
          <p:cNvSpPr txBox="1"/>
          <p:nvPr/>
        </p:nvSpPr>
        <p:spPr>
          <a:xfrm>
            <a:off x="4760687" y="5368135"/>
            <a:ext cx="4371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Ірина</a:t>
            </a:r>
            <a:r>
              <a:rPr lang="ru-RU" dirty="0"/>
              <a:t> </a:t>
            </a:r>
            <a:r>
              <a:rPr lang="ru-RU" dirty="0" err="1"/>
              <a:t>Титарчук</a:t>
            </a:r>
            <a:r>
              <a:rPr lang="ru-RU" dirty="0"/>
              <a:t> </a:t>
            </a:r>
            <a:r>
              <a:rPr lang="x-none" dirty="0"/>
              <a:t/>
            </a:r>
            <a:br>
              <a:rPr lang="x-none" dirty="0"/>
            </a:br>
            <a:r>
              <a:rPr lang="x-none" dirty="0"/>
              <a:t>доцент, кандидат наук</a:t>
            </a:r>
            <a:endParaRPr lang="uk-UA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4FF825F4-8970-1506-6816-404105443B75}"/>
              </a:ext>
            </a:extLst>
          </p:cNvPr>
          <p:cNvSpPr txBox="1"/>
          <p:nvPr/>
        </p:nvSpPr>
        <p:spPr>
          <a:xfrm>
            <a:off x="8712189" y="3761079"/>
            <a:ext cx="437123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ru-RU" dirty="0" err="1"/>
              <a:t>Валерій</a:t>
            </a:r>
            <a:r>
              <a:rPr lang="ru-RU" dirty="0"/>
              <a:t> </a:t>
            </a:r>
            <a:r>
              <a:rPr lang="ru-RU" dirty="0" err="1"/>
              <a:t>Цимбалюк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старший </a:t>
            </a:r>
            <a:r>
              <a:rPr lang="ru-RU" dirty="0" err="1"/>
              <a:t>викладач</a:t>
            </a:r>
            <a:r>
              <a:rPr lang="ru-RU" dirty="0"/>
              <a:t>, </a:t>
            </a:r>
          </a:p>
          <a:p>
            <a:r>
              <a:rPr lang="ru-RU" dirty="0" err="1"/>
              <a:t>випускник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, </a:t>
            </a:r>
            <a:endParaRPr lang="en-US" dirty="0"/>
          </a:p>
          <a:p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в </a:t>
            </a:r>
            <a:r>
              <a:rPr lang="en-US" dirty="0"/>
              <a:t>PR </a:t>
            </a:r>
            <a:r>
              <a:rPr lang="uk-UA" dirty="0"/>
              <a:t>агенціях</a:t>
            </a:r>
            <a:endParaRPr lang="x-none" dirty="0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D8BC0BB-5E9B-2468-5E57-6550AE0D90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7457" y="2560260"/>
            <a:ext cx="2612542" cy="26125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Рисунок 2" descr="Изображение выглядит как человек, мужчина, стоит&#10;&#10;Автоматически созданное описание">
            <a:extLst>
              <a:ext uri="{FF2B5EF4-FFF2-40B4-BE49-F238E27FC236}">
                <a16:creationId xmlns="" xmlns:a16="http://schemas.microsoft.com/office/drawing/2014/main" id="{E67AFC34-A762-B0B9-69D6-9B4549C0A6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-198" r="-172" b="35126"/>
          <a:stretch/>
        </p:blipFill>
        <p:spPr>
          <a:xfrm>
            <a:off x="8403148" y="872167"/>
            <a:ext cx="2747236" cy="2677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28904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EC44312-FC71-444A-9FC2-1ACBA4B2E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108" y="129042"/>
            <a:ext cx="10515600" cy="1325563"/>
          </a:xfrm>
        </p:spPr>
        <p:txBody>
          <a:bodyPr/>
          <a:lstStyle/>
          <a:p>
            <a:r>
              <a:rPr lang="uk-UA" dirty="0"/>
              <a:t>Чому в </a:t>
            </a:r>
            <a:r>
              <a:rPr lang="uk-UA" dirty="0" err="1"/>
              <a:t>НаУКМА</a:t>
            </a:r>
            <a:r>
              <a:rPr lang="uk-UA" dirty="0"/>
              <a:t>? Практичність програми </a:t>
            </a:r>
            <a:endParaRPr lang="x-none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4E78D13-B464-9243-B673-F12AF8A83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09" y="1692322"/>
            <a:ext cx="8415062" cy="5036636"/>
          </a:xfrm>
        </p:spPr>
        <p:txBody>
          <a:bodyPr>
            <a:normAutofit/>
          </a:bodyPr>
          <a:lstStyle/>
          <a:p>
            <a:r>
              <a:rPr lang="ru-RU" sz="2400" dirty="0"/>
              <a:t>Запрошенная на </a:t>
            </a:r>
            <a:r>
              <a:rPr lang="ru-RU" sz="2400" dirty="0" err="1"/>
              <a:t>кожний</a:t>
            </a:r>
            <a:r>
              <a:rPr lang="ru-RU" sz="2400" dirty="0"/>
              <a:t> </a:t>
            </a:r>
            <a:r>
              <a:rPr lang="ru-RU" sz="2400" dirty="0" err="1"/>
              <a:t>професійно-орієнтований</a:t>
            </a:r>
            <a:r>
              <a:rPr lang="ru-RU" sz="2400" dirty="0"/>
              <a:t> курс </a:t>
            </a:r>
            <a:r>
              <a:rPr lang="ru-RU" sz="2400" dirty="0" err="1"/>
              <a:t>гостьових</a:t>
            </a:r>
            <a:r>
              <a:rPr lang="ru-RU" sz="2400" dirty="0"/>
              <a:t> </a:t>
            </a:r>
            <a:r>
              <a:rPr lang="ru-RU" sz="2400" dirty="0" err="1"/>
              <a:t>лекторів</a:t>
            </a:r>
            <a:r>
              <a:rPr lang="ru-RU" sz="2400" dirty="0"/>
              <a:t> – PR </a:t>
            </a:r>
            <a:r>
              <a:rPr lang="ru-RU" sz="2400" dirty="0" err="1"/>
              <a:t>практиків</a:t>
            </a:r>
            <a:r>
              <a:rPr lang="ru-RU" sz="2400" dirty="0"/>
              <a:t> </a:t>
            </a:r>
          </a:p>
          <a:p>
            <a:r>
              <a:rPr lang="uk-UA" sz="2400" dirty="0"/>
              <a:t>Наші студенти зустрічалися з </a:t>
            </a:r>
            <a:r>
              <a:rPr lang="uk-UA" sz="2400" b="1" dirty="0" err="1"/>
              <a:t>Ярославою</a:t>
            </a:r>
            <a:r>
              <a:rPr lang="uk-UA" sz="2400" b="1" dirty="0"/>
              <a:t> </a:t>
            </a:r>
            <a:r>
              <a:rPr lang="uk-UA" sz="2400" b="1" dirty="0" err="1"/>
              <a:t>Гресь</a:t>
            </a:r>
            <a:r>
              <a:rPr lang="uk-UA" sz="2400" b="1" dirty="0"/>
              <a:t> </a:t>
            </a:r>
            <a:r>
              <a:rPr lang="uk-UA" sz="2400" dirty="0"/>
              <a:t>(</a:t>
            </a:r>
            <a:r>
              <a:rPr lang="en-US" sz="2400" dirty="0"/>
              <a:t>GRES TODORCHUK PR</a:t>
            </a:r>
            <a:r>
              <a:rPr lang="uk-UA" sz="2400" dirty="0"/>
              <a:t>), </a:t>
            </a:r>
            <a:r>
              <a:rPr lang="uk-UA" sz="2400" b="1" dirty="0"/>
              <a:t>Володимиром Дегтярьовим </a:t>
            </a:r>
            <a:r>
              <a:rPr lang="uk-UA" sz="2400" dirty="0"/>
              <a:t>(</a:t>
            </a:r>
            <a:r>
              <a:rPr lang="en-US" sz="2400" dirty="0" err="1"/>
              <a:t>Newsfront</a:t>
            </a:r>
            <a:r>
              <a:rPr lang="en-US" sz="2400" dirty="0"/>
              <a:t> PR Agency</a:t>
            </a:r>
            <a:r>
              <a:rPr lang="uk-UA" sz="2400" dirty="0"/>
              <a:t>)</a:t>
            </a:r>
            <a:r>
              <a:rPr lang="en-US" sz="2400" dirty="0"/>
              <a:t>, </a:t>
            </a:r>
            <a:r>
              <a:rPr lang="uk-UA" sz="2400" b="1" dirty="0"/>
              <a:t>Іветою Делікатною </a:t>
            </a:r>
            <a:r>
              <a:rPr lang="uk-UA" sz="2400" dirty="0"/>
              <a:t>(</a:t>
            </a:r>
            <a:r>
              <a:rPr lang="en-US" sz="2400" dirty="0"/>
              <a:t>ECOMM Communication Consulting)  </a:t>
            </a:r>
            <a:r>
              <a:rPr lang="uk-UA" sz="2400" dirty="0"/>
              <a:t> </a:t>
            </a:r>
          </a:p>
          <a:p>
            <a:r>
              <a:rPr lang="uk-UA" sz="2400" dirty="0"/>
              <a:t>У рамках студентської ініціативи - </a:t>
            </a:r>
            <a:r>
              <a:rPr lang="en-US" sz="2400" dirty="0"/>
              <a:t>KMA PR Masters</a:t>
            </a:r>
            <a:r>
              <a:rPr lang="uk-UA" sz="2400" dirty="0"/>
              <a:t> </a:t>
            </a:r>
            <a:r>
              <a:rPr lang="en-US" sz="2400" dirty="0"/>
              <a:t> -</a:t>
            </a:r>
            <a:r>
              <a:rPr lang="uk-UA" sz="2400" dirty="0"/>
              <a:t> були організовані </a:t>
            </a:r>
            <a:r>
              <a:rPr lang="en-US" sz="2400" dirty="0"/>
              <a:t> </a:t>
            </a:r>
            <a:r>
              <a:rPr lang="uk-UA" sz="2400" dirty="0"/>
              <a:t>зустрічі для всіх студентів Могилянки з</a:t>
            </a:r>
            <a:r>
              <a:rPr lang="en-US" sz="2400" dirty="0"/>
              <a:t> </a:t>
            </a:r>
            <a:r>
              <a:rPr lang="uk-UA" sz="2400" dirty="0"/>
              <a:t> </a:t>
            </a:r>
            <a:r>
              <a:rPr lang="uk-UA" sz="2400" b="1" dirty="0"/>
              <a:t>Владом Троїцьким </a:t>
            </a:r>
            <a:r>
              <a:rPr lang="uk-UA" sz="2400" dirty="0"/>
              <a:t>(ГОГОЛЬ</a:t>
            </a:r>
            <a:r>
              <a:rPr lang="en-US" sz="2400" dirty="0"/>
              <a:t>FEST</a:t>
            </a:r>
            <a:r>
              <a:rPr lang="uk-UA" sz="2400" dirty="0"/>
              <a:t>, </a:t>
            </a:r>
            <a:r>
              <a:rPr lang="uk-UA" sz="2400" dirty="0" err="1"/>
              <a:t>ДахаБраха</a:t>
            </a:r>
            <a:r>
              <a:rPr lang="uk-UA" sz="2400" dirty="0"/>
              <a:t> та </a:t>
            </a:r>
            <a:r>
              <a:rPr lang="en-US" sz="2400" dirty="0" err="1"/>
              <a:t>Dakh</a:t>
            </a:r>
            <a:r>
              <a:rPr lang="en-US" sz="2400" dirty="0"/>
              <a:t> Daughters, </a:t>
            </a:r>
            <a:r>
              <a:rPr lang="uk-UA" sz="2400" dirty="0"/>
              <a:t>центр сучасного мистецтва «Дах»), </a:t>
            </a:r>
            <a:r>
              <a:rPr lang="uk-UA" sz="2400" b="1" dirty="0"/>
              <a:t>Олегом Скрипкою</a:t>
            </a:r>
            <a:r>
              <a:rPr lang="uk-UA" sz="2400" dirty="0"/>
              <a:t>, дизайнером та </a:t>
            </a:r>
            <a:r>
              <a:rPr lang="uk-UA" sz="2400" dirty="0" err="1"/>
              <a:t>копірайтерами</a:t>
            </a:r>
            <a:r>
              <a:rPr lang="uk-UA" sz="2400" dirty="0"/>
              <a:t> </a:t>
            </a:r>
            <a:r>
              <a:rPr lang="en-US" sz="2400" b="1" dirty="0"/>
              <a:t>Banda</a:t>
            </a:r>
            <a:r>
              <a:rPr lang="uk-UA" sz="2400" dirty="0"/>
              <a:t> </a:t>
            </a:r>
            <a:endParaRPr lang="x-none" dirty="0"/>
          </a:p>
        </p:txBody>
      </p:sp>
      <p:pic>
        <p:nvPicPr>
          <p:cNvPr id="5" name="Рисунок 4" descr="Изображение выглядит как человек, внутренний, стена, люди&#10;&#10;Автоматически созданное описание">
            <a:extLst>
              <a:ext uri="{FF2B5EF4-FFF2-40B4-BE49-F238E27FC236}">
                <a16:creationId xmlns="" xmlns:a16="http://schemas.microsoft.com/office/drawing/2014/main" id="{691D18C3-5B11-F74E-91E3-3B55EDF46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3839" y="1892159"/>
            <a:ext cx="4348162" cy="338451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D06C4938-9A27-6248-A5B6-A323F4C7C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7" y="6014466"/>
            <a:ext cx="2568311" cy="57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7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="" xmlns:a16="http://schemas.microsoft.com/office/drawing/2014/main" id="{8FC9BE17-9A7B-462D-AE50-3D87773873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человек, внутренний, стена, группа&#10;&#10;Автоматически созданное описание">
            <a:extLst>
              <a:ext uri="{FF2B5EF4-FFF2-40B4-BE49-F238E27FC236}">
                <a16:creationId xmlns="" xmlns:a16="http://schemas.microsoft.com/office/drawing/2014/main" id="{5BA7C262-D01D-414D-9CCF-BE4C35C1E5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9" t="9091" r="21986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EBE8569-6AEC-4B8C-8D53-2DE337CDBA6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8FB6B9D-8C86-6048-AA61-6E791B31A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3" y="932688"/>
            <a:ext cx="7205363" cy="1353311"/>
          </a:xfrm>
        </p:spPr>
        <p:txBody>
          <a:bodyPr anchor="b">
            <a:normAutofit/>
          </a:bodyPr>
          <a:lstStyle/>
          <a:p>
            <a:r>
              <a:rPr lang="uk-UA" sz="4000" b="1" dirty="0">
                <a:solidFill>
                  <a:srgbClr val="103364"/>
                </a:solidFill>
              </a:rPr>
              <a:t>Переваги навчання.</a:t>
            </a:r>
            <a:br>
              <a:rPr lang="uk-UA" sz="4000" b="1" dirty="0">
                <a:solidFill>
                  <a:srgbClr val="103364"/>
                </a:solidFill>
              </a:rPr>
            </a:br>
            <a:r>
              <a:rPr lang="uk-UA" sz="3600" b="1" dirty="0">
                <a:solidFill>
                  <a:srgbClr val="103364"/>
                </a:solidFill>
              </a:rPr>
              <a:t>Практичність програми </a:t>
            </a:r>
            <a:endParaRPr lang="x-none" sz="3600" b="1" dirty="0">
              <a:solidFill>
                <a:srgbClr val="103364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55D4142C-5077-457F-A6AD-3FECFDB3968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7A5F0580-5EE9-419F-96EE-B6529EF6E7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69C7C32-DBF9-1345-A3B1-866678963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772590"/>
            <a:ext cx="5556177" cy="3152722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buNone/>
            </a:pPr>
            <a:r>
              <a:rPr lang="uk-UA" sz="2400" dirty="0">
                <a:solidFill>
                  <a:srgbClr val="103364"/>
                </a:solidFill>
              </a:rPr>
              <a:t>Практика студентів  у відомих Р</a:t>
            </a:r>
            <a:r>
              <a:rPr lang="en-US" sz="2400" dirty="0">
                <a:solidFill>
                  <a:srgbClr val="103364"/>
                </a:solidFill>
              </a:rPr>
              <a:t>R-</a:t>
            </a:r>
            <a:r>
              <a:rPr lang="uk-UA" sz="2400" dirty="0">
                <a:solidFill>
                  <a:srgbClr val="103364"/>
                </a:solidFill>
              </a:rPr>
              <a:t>агенціях і департаментах комунікації: </a:t>
            </a:r>
          </a:p>
          <a:p>
            <a:r>
              <a:rPr lang="uk-UA" sz="2400" dirty="0">
                <a:solidFill>
                  <a:srgbClr val="103364"/>
                </a:solidFill>
              </a:rPr>
              <a:t>«</a:t>
            </a:r>
            <a:r>
              <a:rPr lang="en-US" sz="2400" dirty="0">
                <a:solidFill>
                  <a:srgbClr val="103364"/>
                </a:solidFill>
              </a:rPr>
              <a:t>Mainstream Communication &amp; Consulting»</a:t>
            </a:r>
            <a:endParaRPr lang="uk-UA" sz="2400" dirty="0">
              <a:solidFill>
                <a:srgbClr val="103364"/>
              </a:solidFill>
            </a:endParaRPr>
          </a:p>
          <a:p>
            <a:r>
              <a:rPr lang="uk-UA" sz="2400" dirty="0">
                <a:solidFill>
                  <a:srgbClr val="103364"/>
                </a:solidFill>
              </a:rPr>
              <a:t>Кабінет Міністрів України</a:t>
            </a:r>
          </a:p>
          <a:p>
            <a:r>
              <a:rPr lang="uk-UA" sz="2400" dirty="0">
                <a:solidFill>
                  <a:srgbClr val="103364"/>
                </a:solidFill>
              </a:rPr>
              <a:t>ВЕ-ІТ</a:t>
            </a:r>
          </a:p>
          <a:p>
            <a:r>
              <a:rPr lang="en-US" sz="2400" dirty="0">
                <a:solidFill>
                  <a:srgbClr val="103364"/>
                </a:solidFill>
              </a:rPr>
              <a:t>Coca-Cola Ukraine</a:t>
            </a:r>
          </a:p>
          <a:p>
            <a:r>
              <a:rPr lang="en-US" sz="2400" dirty="0">
                <a:solidFill>
                  <a:srgbClr val="103364"/>
                </a:solidFill>
              </a:rPr>
              <a:t>PBN </a:t>
            </a:r>
            <a:r>
              <a:rPr lang="en-US" sz="2400" dirty="0" err="1">
                <a:solidFill>
                  <a:srgbClr val="103364"/>
                </a:solidFill>
              </a:rPr>
              <a:t>Hill+Knowlton</a:t>
            </a:r>
            <a:r>
              <a:rPr lang="en-US" sz="2400" dirty="0">
                <a:solidFill>
                  <a:srgbClr val="103364"/>
                </a:solidFill>
              </a:rPr>
              <a:t> Strategies</a:t>
            </a:r>
          </a:p>
          <a:p>
            <a:r>
              <a:rPr lang="en-US" sz="2400" dirty="0">
                <a:solidFill>
                  <a:srgbClr val="103364"/>
                </a:solidFill>
              </a:rPr>
              <a:t>HAVAS-PR KYIV</a:t>
            </a:r>
            <a:endParaRPr lang="uk-UA" sz="2400" dirty="0">
              <a:solidFill>
                <a:srgbClr val="103364"/>
              </a:solidFill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103364"/>
                </a:solidFill>
              </a:rPr>
              <a:t>тощо</a:t>
            </a:r>
            <a:endParaRPr lang="en-US" sz="2400" dirty="0">
              <a:solidFill>
                <a:srgbClr val="103364"/>
              </a:solidFill>
            </a:endParaRPr>
          </a:p>
          <a:p>
            <a:endParaRPr lang="uk-UA" sz="2400" dirty="0">
              <a:solidFill>
                <a:srgbClr val="103364"/>
              </a:solidFill>
            </a:endParaRPr>
          </a:p>
          <a:p>
            <a:endParaRPr lang="uk-UA" sz="2400" dirty="0">
              <a:solidFill>
                <a:srgbClr val="103364"/>
              </a:solidFill>
            </a:endParaRPr>
          </a:p>
          <a:p>
            <a:endParaRPr lang="uk-UA" sz="2400" dirty="0">
              <a:solidFill>
                <a:srgbClr val="103364"/>
              </a:solidFill>
            </a:endParaRPr>
          </a:p>
          <a:p>
            <a:endParaRPr lang="x-none" sz="2000" dirty="0"/>
          </a:p>
        </p:txBody>
      </p:sp>
      <p:pic>
        <p:nvPicPr>
          <p:cNvPr id="11" name="Рисунок 10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CCD4807E-5ACF-F345-837E-D2290A8ED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7" y="6014466"/>
            <a:ext cx="2568311" cy="57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216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Набуті навички:</a:t>
            </a:r>
          </a:p>
        </p:txBody>
      </p:sp>
      <p:pic>
        <p:nvPicPr>
          <p:cNvPr id="4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468BE8F2-858D-3849-A76F-0BF2F483D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1116" y="5937552"/>
            <a:ext cx="3048157" cy="68583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55342" y="1276530"/>
            <a:ext cx="821595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дослідницька робота (дослідження в сфері РR)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практичні навички РR-фахівця (комунікація в соціальних мережах, підготовка статей, інтерв</a:t>
            </a:r>
            <a:r>
              <a:rPr lang="uk-UA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'</a:t>
            </a: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ю для засобів масової інформації, підготовка різноманітних РR-матеріалів (відео, буклет, повідомлення тощо)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розробка та виконання 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</a:t>
            </a: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-стратегій і програм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розробка, реалізація та оцінювання ефективності РR-програм і комунікаційних стратегій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уміння працювати в команді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та інше</a:t>
            </a:r>
          </a:p>
        </p:txBody>
      </p:sp>
    </p:spTree>
    <p:extLst>
      <p:ext uri="{BB962C8B-B14F-4D97-AF65-F5344CB8AC3E}">
        <p14:creationId xmlns:p14="http://schemas.microsoft.com/office/powerpoint/2010/main" val="1990148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2F94A90-7AB5-DE4B-9BEC-2196F3FED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0594"/>
          </a:xfrm>
        </p:spPr>
        <p:txBody>
          <a:bodyPr>
            <a:normAutofit/>
          </a:bodyPr>
          <a:lstStyle/>
          <a:p>
            <a:r>
              <a:rPr lang="uk-UA" b="1" dirty="0"/>
              <a:t>Розбудова кар'єри</a:t>
            </a:r>
            <a:endParaRPr lang="x-none" b="1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89ED5EE-BE46-C948-9F14-5B4F227104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512" y="1405720"/>
            <a:ext cx="11210925" cy="4351338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uk-UA" sz="2400" b="1" dirty="0"/>
              <a:t>Випускники зможуть працювати:</a:t>
            </a:r>
          </a:p>
          <a:p>
            <a:pPr algn="just"/>
            <a:r>
              <a:rPr lang="en-US" sz="2400" dirty="0"/>
              <a:t>PR – </a:t>
            </a:r>
            <a:r>
              <a:rPr lang="uk-UA" sz="2400" dirty="0"/>
              <a:t>консультантами</a:t>
            </a:r>
          </a:p>
          <a:p>
            <a:pPr algn="just"/>
            <a:r>
              <a:rPr lang="en-US" sz="2400" dirty="0"/>
              <a:t>PR – </a:t>
            </a:r>
            <a:r>
              <a:rPr lang="uk-UA" sz="2400" dirty="0"/>
              <a:t>менеджерами </a:t>
            </a:r>
          </a:p>
          <a:p>
            <a:pPr algn="just"/>
            <a:r>
              <a:rPr lang="uk-UA" sz="2400" dirty="0"/>
              <a:t>фахівцями з різних напрямків </a:t>
            </a:r>
            <a:r>
              <a:rPr lang="en-US" sz="2400" dirty="0"/>
              <a:t>PR</a:t>
            </a:r>
            <a:endParaRPr lang="uk-UA" sz="2400" dirty="0"/>
          </a:p>
          <a:p>
            <a:pPr algn="just"/>
            <a:r>
              <a:rPr lang="uk-UA" sz="2400" dirty="0"/>
              <a:t>менеджерами з комунікацій </a:t>
            </a:r>
          </a:p>
          <a:p>
            <a:pPr algn="just"/>
            <a:r>
              <a:rPr lang="uk-UA" sz="2400"/>
              <a:t>прес-секретарями…</a:t>
            </a:r>
            <a:endParaRPr lang="uk-UA" sz="2400" dirty="0"/>
          </a:p>
          <a:p>
            <a:endParaRPr lang="uk-UA" sz="2400" dirty="0"/>
          </a:p>
          <a:p>
            <a:pPr marL="0" indent="0">
              <a:buNone/>
            </a:pPr>
            <a:r>
              <a:rPr lang="uk-UA" sz="2400" b="1" dirty="0"/>
              <a:t>Потреби ринку України у </a:t>
            </a:r>
            <a:r>
              <a:rPr lang="en-US" sz="2400" b="1" dirty="0"/>
              <a:t>PR-</a:t>
            </a:r>
            <a:r>
              <a:rPr lang="uk-UA" sz="2400" b="1" dirty="0"/>
              <a:t>фахівцях: </a:t>
            </a:r>
          </a:p>
          <a:p>
            <a:pPr marL="0" indent="0">
              <a:buNone/>
            </a:pPr>
            <a:r>
              <a:rPr lang="uk-UA" sz="2400" dirty="0"/>
              <a:t>тільки на платформі </a:t>
            </a:r>
            <a:r>
              <a:rPr lang="en-US" sz="2400" dirty="0" err="1"/>
              <a:t>work.ua</a:t>
            </a:r>
            <a:r>
              <a:rPr lang="uk-UA" sz="2400" dirty="0"/>
              <a:t> у листопаді 2021 р. </a:t>
            </a:r>
          </a:p>
          <a:p>
            <a:pPr marL="0" indent="0">
              <a:buNone/>
            </a:pPr>
            <a:r>
              <a:rPr lang="uk-UA" sz="2400" dirty="0"/>
              <a:t>розміщено </a:t>
            </a:r>
            <a:r>
              <a:rPr lang="uk-UA" sz="2400" b="1" dirty="0"/>
              <a:t>100 вакансій </a:t>
            </a:r>
            <a:r>
              <a:rPr lang="en-US" sz="2400" b="1" dirty="0"/>
              <a:t>PR-</a:t>
            </a:r>
            <a:r>
              <a:rPr lang="uk-UA" sz="2400" b="1" dirty="0"/>
              <a:t>менеджера</a:t>
            </a:r>
            <a:r>
              <a:rPr lang="en-US" sz="2400" b="1" dirty="0"/>
              <a:t> (</a:t>
            </a:r>
            <a:r>
              <a:rPr lang="uk-UA" sz="2400" b="1" dirty="0" err="1"/>
              <a:t>м.Київ</a:t>
            </a:r>
            <a:r>
              <a:rPr lang="uk-UA" sz="2400" b="1" dirty="0"/>
              <a:t>) </a:t>
            </a:r>
          </a:p>
          <a:p>
            <a:pPr marL="0" indent="0">
              <a:buNone/>
            </a:pPr>
            <a:r>
              <a:rPr lang="uk-UA" sz="2400" b="1" dirty="0"/>
              <a:t>та 45 вакансій Комунікаційного менеджера </a:t>
            </a:r>
          </a:p>
          <a:p>
            <a:pPr marL="0" indent="0">
              <a:buNone/>
            </a:pPr>
            <a:r>
              <a:rPr lang="uk-UA" sz="2400" dirty="0"/>
              <a:t>(</a:t>
            </a:r>
            <a:r>
              <a:rPr lang="uk-UA" sz="2400" dirty="0" err="1"/>
              <a:t>м.Київ</a:t>
            </a:r>
            <a:r>
              <a:rPr lang="uk-UA" sz="2400" dirty="0"/>
              <a:t>)</a:t>
            </a:r>
          </a:p>
          <a:p>
            <a:endParaRPr lang="x-none" dirty="0"/>
          </a:p>
        </p:txBody>
      </p:sp>
      <p:pic>
        <p:nvPicPr>
          <p:cNvPr id="5" name="Рисунок 4" descr="Изображение выглядит как человек, внутренний, пол, потолок&#10;&#10;Автоматически созданное описание">
            <a:extLst>
              <a:ext uri="{FF2B5EF4-FFF2-40B4-BE49-F238E27FC236}">
                <a16:creationId xmlns="" xmlns:a16="http://schemas.microsoft.com/office/drawing/2014/main" id="{FCCF4986-6C46-EE4E-97E4-BCB69A8BE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560475"/>
            <a:ext cx="6276584" cy="445253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7" name="Рисунок 6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0FA087D6-02B3-5941-9355-ECBA16141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7" y="6030795"/>
            <a:ext cx="2568311" cy="57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343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45F6BD8-E768-0749-862A-0C99FA643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Є питання? </a:t>
            </a:r>
            <a:br>
              <a:rPr lang="uk-UA" b="1" dirty="0"/>
            </a:br>
            <a:r>
              <a:rPr lang="uk-UA" b="1" dirty="0"/>
              <a:t>Звертайтесь</a:t>
            </a:r>
            <a:endParaRPr lang="x-none" b="1" dirty="0"/>
          </a:p>
        </p:txBody>
      </p:sp>
      <p:pic>
        <p:nvPicPr>
          <p:cNvPr id="5" name="Объект 4" descr="Контур подмигивающего лица контур">
            <a:extLst>
              <a:ext uri="{FF2B5EF4-FFF2-40B4-BE49-F238E27FC236}">
                <a16:creationId xmlns="" xmlns:a16="http://schemas.microsoft.com/office/drawing/2014/main" id="{FC5B74B5-7393-2B49-AEAA-1C5CEC08B8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07972" y="1027906"/>
            <a:ext cx="660626" cy="660626"/>
          </a:xfr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6356B35-6A1B-5A4A-8609-58D7AC03F942}"/>
              </a:ext>
            </a:extLst>
          </p:cNvPr>
          <p:cNvSpPr txBox="1"/>
          <p:nvPr/>
        </p:nvSpPr>
        <p:spPr>
          <a:xfrm>
            <a:off x="649060" y="2183563"/>
            <a:ext cx="860708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0" i="0" u="none" strike="noStrike" dirty="0" err="1">
                <a:solidFill>
                  <a:srgbClr val="E4E6EB"/>
                </a:solidFill>
                <a:effectLst/>
                <a:latin typeface="system-ui"/>
              </a:rPr>
              <a:t>Завідувачка</a:t>
            </a:r>
            <a:r>
              <a:rPr lang="ru-RU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 кафедрою п. </a:t>
            </a:r>
            <a:r>
              <a:rPr lang="ru-RU" sz="3200" b="0" i="0" u="none" strike="noStrike" dirty="0" err="1">
                <a:solidFill>
                  <a:srgbClr val="E4E6EB"/>
                </a:solidFill>
                <a:effectLst/>
                <a:latin typeface="system-ui"/>
              </a:rPr>
              <a:t>Зінченко</a:t>
            </a:r>
            <a:r>
              <a:rPr lang="ru-RU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 </a:t>
            </a:r>
            <a:r>
              <a:rPr lang="en-US" sz="3200" dirty="0" err="1">
                <a:solidFill>
                  <a:srgbClr val="E4E6EB"/>
                </a:solidFill>
                <a:latin typeface="system-ui"/>
              </a:rPr>
              <a:t>a.zinchenko</a:t>
            </a:r>
            <a:r>
              <a:rPr lang="en-GB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@</a:t>
            </a:r>
            <a:r>
              <a:rPr lang="en-GB" sz="3200" b="0" i="0" u="none" strike="noStrike" dirty="0" err="1">
                <a:solidFill>
                  <a:srgbClr val="E4E6EB"/>
                </a:solidFill>
                <a:effectLst/>
                <a:latin typeface="system-ui"/>
              </a:rPr>
              <a:t>ukma.edu.ua</a:t>
            </a:r>
            <a:r>
              <a:rPr lang="en-GB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 </a:t>
            </a:r>
            <a:endParaRPr lang="uk-UA" sz="3200" b="0" i="0" u="none" strike="noStrike" dirty="0">
              <a:solidFill>
                <a:srgbClr val="E4E6EB"/>
              </a:solidFill>
              <a:effectLst/>
              <a:latin typeface="system-ui"/>
            </a:endParaRPr>
          </a:p>
          <a:p>
            <a:r>
              <a:rPr lang="en-GB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(0</a:t>
            </a:r>
            <a:r>
              <a:rPr lang="uk-UA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50</a:t>
            </a:r>
            <a:r>
              <a:rPr lang="en-GB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) </a:t>
            </a:r>
            <a:r>
              <a:rPr lang="uk-UA" sz="3200" dirty="0">
                <a:solidFill>
                  <a:srgbClr val="E4E6EB"/>
                </a:solidFill>
                <a:latin typeface="system-ui"/>
              </a:rPr>
              <a:t>954</a:t>
            </a:r>
            <a:r>
              <a:rPr lang="uk-UA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 91 </a:t>
            </a:r>
            <a:r>
              <a:rPr lang="uk-UA" sz="3200" dirty="0">
                <a:solidFill>
                  <a:srgbClr val="E4E6EB"/>
                </a:solidFill>
                <a:latin typeface="system-ui"/>
              </a:rPr>
              <a:t>92</a:t>
            </a:r>
            <a:r>
              <a:rPr lang="en-GB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 </a:t>
            </a:r>
            <a:endParaRPr lang="uk-UA" sz="3200" b="0" i="0" u="none" strike="noStrike" dirty="0">
              <a:solidFill>
                <a:srgbClr val="E4E6EB"/>
              </a:solidFill>
              <a:effectLst/>
              <a:latin typeface="system-ui"/>
            </a:endParaRPr>
          </a:p>
          <a:p>
            <a:endParaRPr lang="uk-UA" sz="3200" dirty="0">
              <a:solidFill>
                <a:srgbClr val="E4E6EB"/>
              </a:solidFill>
              <a:latin typeface="system-ui"/>
            </a:endParaRPr>
          </a:p>
          <a:p>
            <a:r>
              <a:rPr lang="ru-RU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Методистка </a:t>
            </a:r>
            <a:r>
              <a:rPr lang="ru-RU" sz="3200" b="0" i="0" u="none" strike="noStrike" dirty="0" err="1">
                <a:solidFill>
                  <a:srgbClr val="E4E6EB"/>
                </a:solidFill>
                <a:effectLst/>
                <a:latin typeface="system-ui"/>
              </a:rPr>
              <a:t>кафедри</a:t>
            </a:r>
            <a:r>
              <a:rPr lang="ru-RU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 п. </a:t>
            </a:r>
            <a:r>
              <a:rPr lang="en-US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  </a:t>
            </a:r>
            <a:r>
              <a:rPr lang="uk-UA" sz="3200" b="0" i="0" u="none" strike="noStrike" dirty="0">
                <a:solidFill>
                  <a:srgbClr val="E4E6EB"/>
                </a:solidFill>
                <a:effectLst/>
                <a:latin typeface="system-ui"/>
              </a:rPr>
              <a:t>Бондаренко </a:t>
            </a:r>
            <a:r>
              <a:rPr lang="en-GB" sz="3200" dirty="0">
                <a:solidFill>
                  <a:srgbClr val="E4E6EB"/>
                </a:solidFill>
                <a:latin typeface="system-ui"/>
                <a:hlinkClick r:id="rId4"/>
              </a:rPr>
              <a:t>t.bondarenko@ukma.edu.ua</a:t>
            </a:r>
            <a:r>
              <a:rPr lang="uk-UA" sz="3200" dirty="0">
                <a:solidFill>
                  <a:srgbClr val="E4E6EB"/>
                </a:solidFill>
                <a:latin typeface="system-ui"/>
              </a:rPr>
              <a:t> </a:t>
            </a:r>
            <a:endParaRPr lang="x-none" sz="3200" dirty="0"/>
          </a:p>
        </p:txBody>
      </p:sp>
      <p:pic>
        <p:nvPicPr>
          <p:cNvPr id="12" name="Рисунок 11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0C1F9CB8-C962-9047-A1D8-40EB88BAB4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545" y="6014466"/>
            <a:ext cx="2568311" cy="577870"/>
          </a:xfrm>
          <a:prstGeom prst="rect">
            <a:avLst/>
          </a:prstGeom>
        </p:spPr>
      </p:pic>
      <p:pic>
        <p:nvPicPr>
          <p:cNvPr id="8" name="Рисунок 7" descr="Изображение выглядит как человек, женщина, внутренний, в позе&#10;&#10;Автоматически созданное описание">
            <a:extLst>
              <a:ext uri="{FF2B5EF4-FFF2-40B4-BE49-F238E27FC236}">
                <a16:creationId xmlns="" xmlns:a16="http://schemas.microsoft.com/office/drawing/2014/main" id="{998C6BAC-583A-734F-AA12-B4B694145A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6143" y="874693"/>
            <a:ext cx="1968703" cy="26249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A62633D-05C5-1F9A-9006-A5B0A50AF7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56143" y="3622259"/>
            <a:ext cx="2000250" cy="2000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630512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человек, малыш, внутрен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D0D340F7-9A82-6143-8B4B-39484CBF9C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8120063"/>
          </a:xfr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6C4581C-6FF3-E54D-89EC-DA449160D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62326"/>
            <a:ext cx="12192000" cy="1741261"/>
          </a:xfrm>
        </p:spPr>
        <p:txBody>
          <a:bodyPr>
            <a:normAutofit fontScale="90000"/>
          </a:bodyPr>
          <a:lstStyle/>
          <a:p>
            <a:pPr algn="ctr"/>
            <a:r>
              <a:rPr lang="x-none" sz="9600" b="1" dirty="0">
                <a:highlight>
                  <a:srgbClr val="103364"/>
                </a:highlight>
              </a:rPr>
              <a:t>Приєднуйся!</a:t>
            </a:r>
            <a:r>
              <a:rPr lang="uk-UA" sz="9600" b="1" dirty="0">
                <a:highlight>
                  <a:srgbClr val="103364"/>
                </a:highlight>
              </a:rPr>
              <a:t/>
            </a:r>
            <a:br>
              <a:rPr lang="uk-UA" sz="9600" b="1" dirty="0">
                <a:highlight>
                  <a:srgbClr val="103364"/>
                </a:highlight>
              </a:rPr>
            </a:br>
            <a:r>
              <a:rPr lang="uk-UA" sz="9600" b="1" dirty="0">
                <a:highlight>
                  <a:srgbClr val="103364"/>
                </a:highlight>
              </a:rPr>
              <a:t>Могилянка чекає на тебе!</a:t>
            </a:r>
            <a:endParaRPr lang="x-none" sz="9600" b="1" dirty="0">
              <a:highlight>
                <a:srgbClr val="103364"/>
              </a:highlight>
            </a:endParaRPr>
          </a:p>
        </p:txBody>
      </p:sp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="" xmlns:a16="http://schemas.microsoft.com/office/drawing/2014/main" id="{A0B58D14-E8E5-AF42-8207-2E5EE9CEAA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67" y="6014466"/>
            <a:ext cx="2568311" cy="57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040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502</TotalTime>
  <Words>871</Words>
  <Application>Microsoft Office PowerPoint</Application>
  <PresentationFormat>Широкоэкранный</PresentationFormat>
  <Paragraphs>93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Arial Narrow</vt:lpstr>
      <vt:lpstr>Calibri</vt:lpstr>
      <vt:lpstr>Calibri Light</vt:lpstr>
      <vt:lpstr>system-ui</vt:lpstr>
      <vt:lpstr>Times New Roman</vt:lpstr>
      <vt:lpstr>Тема Office</vt:lpstr>
      <vt:lpstr>Факультет соціальних наук і соціальних технологій 2022</vt:lpstr>
      <vt:lpstr> «Зв'язки  з громадськістю» в НаУКМА</vt:lpstr>
      <vt:lpstr>Презентация PowerPoint</vt:lpstr>
      <vt:lpstr>Ми чекаємо на абітурієнтів,  які бажають …</vt:lpstr>
      <vt:lpstr>Як побудована бакалаврська програма</vt:lpstr>
      <vt:lpstr>Як побудована магістерська програма</vt:lpstr>
      <vt:lpstr>Чому в НаУКМА?  10 річний досвід підготовки спеціалістів (PR фахівців)</vt:lpstr>
      <vt:lpstr>Чому в НаУКМА?   Всебічна  академічна освіта НаУКМА </vt:lpstr>
      <vt:lpstr>Чому в НаУКМА? Викладачі – практики. </vt:lpstr>
      <vt:lpstr>Презентация PowerPoint</vt:lpstr>
      <vt:lpstr>Презентация PowerPoint</vt:lpstr>
      <vt:lpstr>Чому в НаУКМА? Практичність програми </vt:lpstr>
      <vt:lpstr>Переваги навчання. Практичність програми </vt:lpstr>
      <vt:lpstr>Набуті навички:</vt:lpstr>
      <vt:lpstr>Розбудова кар'єри</vt:lpstr>
      <vt:lpstr>Є питання?  Звертайтесь</vt:lpstr>
      <vt:lpstr>Приєднуйся! Могилянка чекає на тебе!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Хомовська Єлизавета Андріївна</dc:creator>
  <cp:lastModifiedBy>Таня</cp:lastModifiedBy>
  <cp:revision>88</cp:revision>
  <dcterms:created xsi:type="dcterms:W3CDTF">2021-11-08T06:28:02Z</dcterms:created>
  <dcterms:modified xsi:type="dcterms:W3CDTF">2022-07-16T12:50:02Z</dcterms:modified>
</cp:coreProperties>
</file>